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35"/>
  </p:notesMasterIdLst>
  <p:sldIdLst>
    <p:sldId id="463" r:id="rId8"/>
    <p:sldId id="464" r:id="rId9"/>
    <p:sldId id="459" r:id="rId10"/>
    <p:sldId id="413" r:id="rId11"/>
    <p:sldId id="380" r:id="rId12"/>
    <p:sldId id="442" r:id="rId13"/>
    <p:sldId id="470" r:id="rId14"/>
    <p:sldId id="471" r:id="rId15"/>
    <p:sldId id="339" r:id="rId16"/>
    <p:sldId id="337" r:id="rId17"/>
    <p:sldId id="434" r:id="rId18"/>
    <p:sldId id="492" r:id="rId19"/>
    <p:sldId id="494" r:id="rId20"/>
    <p:sldId id="491" r:id="rId21"/>
    <p:sldId id="475" r:id="rId22"/>
    <p:sldId id="495" r:id="rId23"/>
    <p:sldId id="477" r:id="rId24"/>
    <p:sldId id="478" r:id="rId25"/>
    <p:sldId id="479" r:id="rId26"/>
    <p:sldId id="480" r:id="rId27"/>
    <p:sldId id="488" r:id="rId28"/>
    <p:sldId id="490" r:id="rId29"/>
    <p:sldId id="460" r:id="rId30"/>
    <p:sldId id="440" r:id="rId31"/>
    <p:sldId id="310" r:id="rId32"/>
    <p:sldId id="422" r:id="rId33"/>
    <p:sldId id="472"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FFFF"/>
    <a:srgbClr val="00FFFF"/>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56" d="100"/>
          <a:sy n="56" d="100"/>
        </p:scale>
        <p:origin x="6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ed6e09f6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ed6e09f66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7 mins Good if you can use terminology at home</a:t>
            </a:r>
            <a:endParaRPr/>
          </a:p>
          <a:p>
            <a:pPr marL="0" lvl="0" indent="0" algn="l" rtl="0">
              <a:spcBef>
                <a:spcPts val="0"/>
              </a:spcBef>
              <a:spcAft>
                <a:spcPts val="0"/>
              </a:spcAft>
              <a:buNone/>
            </a:pPr>
            <a:r>
              <a:rPr lang="en-GB"/>
              <a:t>Quick games eg act out the adverb (pass the potato quickly, slowly, angrily, carefully etc along the line)</a:t>
            </a:r>
            <a:endParaRPr/>
          </a:p>
          <a:p>
            <a:pPr marL="0" lvl="0" indent="0" algn="l" rtl="0">
              <a:spcBef>
                <a:spcPts val="0"/>
              </a:spcBef>
              <a:spcAft>
                <a:spcPts val="0"/>
              </a:spcAft>
              <a:buNone/>
            </a:pPr>
            <a:r>
              <a:rPr lang="en-GB"/>
              <a:t>Verb- human puppet (willing parent or use Grace)</a:t>
            </a:r>
            <a:endParaRPr/>
          </a:p>
          <a:p>
            <a:pPr marL="0" lvl="0" indent="0" algn="l" rtl="0">
              <a:spcBef>
                <a:spcPts val="0"/>
              </a:spcBef>
              <a:spcAft>
                <a:spcPts val="0"/>
              </a:spcAft>
              <a:buNone/>
            </a:pPr>
            <a:r>
              <a:rPr lang="en-GB"/>
              <a:t>Adjective- describe the man in picture (personality and appearance)</a:t>
            </a:r>
            <a:endParaRPr/>
          </a:p>
          <a:p>
            <a:pPr marL="0" lvl="0" indent="0" algn="l" rtl="0">
              <a:spcBef>
                <a:spcPts val="0"/>
              </a:spcBef>
              <a:spcAft>
                <a:spcPts val="0"/>
              </a:spcAft>
              <a:buNone/>
            </a:pPr>
            <a:r>
              <a:rPr lang="en-GB"/>
              <a:t>Task of finding the word classes in sentences</a:t>
            </a:r>
            <a:endParaRPr/>
          </a:p>
          <a:p>
            <a:pPr marL="0" lvl="0" indent="0" algn="l" rtl="0">
              <a:spcBef>
                <a:spcPts val="0"/>
              </a:spcBef>
              <a:spcAft>
                <a:spcPts val="0"/>
              </a:spcAft>
              <a:buNone/>
            </a:pPr>
            <a:endParaRPr/>
          </a:p>
        </p:txBody>
      </p:sp>
      <p:sp>
        <p:nvSpPr>
          <p:cNvPr id="291" name="Google Shape;291;g7ed6e09f66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1992861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Technique- think it, say it, write it for writing sentences.</a:t>
            </a:r>
            <a:endParaRPr/>
          </a:p>
          <a:p>
            <a:pPr marL="0" lvl="0" indent="0" algn="l" rtl="0">
              <a:spcBef>
                <a:spcPts val="0"/>
              </a:spcBef>
              <a:spcAft>
                <a:spcPts val="0"/>
              </a:spcAft>
              <a:buNone/>
            </a:pPr>
            <a:r>
              <a:rPr lang="en-GB"/>
              <a:t>Using vocab- proper noun, pronoun</a:t>
            </a:r>
            <a:endParaRPr/>
          </a:p>
          <a:p>
            <a:pPr marL="0" lvl="0" indent="0" algn="l" rtl="0">
              <a:spcBef>
                <a:spcPts val="0"/>
              </a:spcBef>
              <a:spcAft>
                <a:spcPts val="0"/>
              </a:spcAft>
              <a:buNone/>
            </a:pPr>
            <a:r>
              <a:rPr lang="en-GB"/>
              <a:t>This punctuation links to sentence types</a:t>
            </a:r>
            <a:endParaRPr/>
          </a:p>
        </p:txBody>
      </p:sp>
      <p:sp>
        <p:nvSpPr>
          <p:cNvPr id="310" name="Google Shape;31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753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3 mins Ch add correct punctuation to sentences by recognising type of sentence</a:t>
            </a:r>
            <a:endParaRPr/>
          </a:p>
        </p:txBody>
      </p:sp>
      <p:sp>
        <p:nvSpPr>
          <p:cNvPr id="320" name="Google Shape;32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933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 name="Google Shape;3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1 min </a:t>
            </a:r>
            <a:endParaRPr/>
          </a:p>
          <a:p>
            <a:pPr marL="0" lvl="0" indent="0" algn="l" rtl="0">
              <a:spcBef>
                <a:spcPts val="0"/>
              </a:spcBef>
              <a:spcAft>
                <a:spcPts val="0"/>
              </a:spcAft>
              <a:buNone/>
            </a:pPr>
            <a:r>
              <a:rPr lang="en-GB"/>
              <a:t>Saying opposite sentences with acting eg I am very happy vs I am very unhappy. etc</a:t>
            </a:r>
            <a:endParaRPr/>
          </a:p>
        </p:txBody>
      </p:sp>
      <p:sp>
        <p:nvSpPr>
          <p:cNvPr id="395" name="Google Shape;39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235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3 mins </a:t>
            </a:r>
            <a:endParaRPr/>
          </a:p>
          <a:p>
            <a:pPr marL="0" lvl="0" indent="0" algn="l" rtl="0">
              <a:spcBef>
                <a:spcPts val="0"/>
              </a:spcBef>
              <a:spcAft>
                <a:spcPts val="0"/>
              </a:spcAft>
              <a:buNone/>
            </a:pPr>
            <a:r>
              <a:rPr lang="en-GB"/>
              <a:t>Short and sweet and incidental learning is best. So child feels like the expert or doesn’t feel like they are learning.</a:t>
            </a:r>
            <a:endParaRPr/>
          </a:p>
        </p:txBody>
      </p:sp>
      <p:sp>
        <p:nvSpPr>
          <p:cNvPr id="411" name="Google Shape;41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2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a:t>
            </a:r>
            <a:r>
              <a:rPr lang="en-US" i="1"/>
              <a:t>book </a:t>
            </a:r>
            <a:r>
              <a:rPr lang="en-US" i="1" smtClean="0"/>
              <a:t>twice </a:t>
            </a:r>
            <a:r>
              <a:rPr lang="en-US" i="1" dirty="0"/>
              <a:t>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2 mins Teach more- adjectives, adverbs, verbs, to write for the reader and for a purpose- diary entry, letter, story, recount, instructions.</a:t>
            </a:r>
            <a:endParaRPr/>
          </a:p>
        </p:txBody>
      </p:sp>
      <p:sp>
        <p:nvSpPr>
          <p:cNvPr id="261" name="Google Shape;26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6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ed6e09f66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ed6e09f6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7 mins Good if you can use terminology at home</a:t>
            </a:r>
            <a:endParaRPr/>
          </a:p>
          <a:p>
            <a:pPr marL="0" lvl="0" indent="0" algn="l" rtl="0">
              <a:spcBef>
                <a:spcPts val="0"/>
              </a:spcBef>
              <a:spcAft>
                <a:spcPts val="0"/>
              </a:spcAft>
              <a:buNone/>
            </a:pPr>
            <a:r>
              <a:rPr lang="en-GB"/>
              <a:t>Quick games eg act out the adverb (pass the potato quickly, slowly, angrily, carefully etc along the line)</a:t>
            </a:r>
            <a:endParaRPr/>
          </a:p>
          <a:p>
            <a:pPr marL="0" lvl="0" indent="0" algn="l" rtl="0">
              <a:spcBef>
                <a:spcPts val="0"/>
              </a:spcBef>
              <a:spcAft>
                <a:spcPts val="0"/>
              </a:spcAft>
              <a:buNone/>
            </a:pPr>
            <a:r>
              <a:rPr lang="en-GB"/>
              <a:t>Verb- human puppet (willing parent or use Grace)</a:t>
            </a:r>
            <a:endParaRPr/>
          </a:p>
          <a:p>
            <a:pPr marL="0" lvl="0" indent="0" algn="l" rtl="0">
              <a:spcBef>
                <a:spcPts val="0"/>
              </a:spcBef>
              <a:spcAft>
                <a:spcPts val="0"/>
              </a:spcAft>
              <a:buNone/>
            </a:pPr>
            <a:r>
              <a:rPr lang="en-GB"/>
              <a:t>Adjective- describe the man in picture (personality and appearance)</a:t>
            </a:r>
            <a:endParaRPr/>
          </a:p>
          <a:p>
            <a:pPr marL="0" lvl="0" indent="0" algn="l" rtl="0">
              <a:spcBef>
                <a:spcPts val="0"/>
              </a:spcBef>
              <a:spcAft>
                <a:spcPts val="0"/>
              </a:spcAft>
              <a:buNone/>
            </a:pPr>
            <a:r>
              <a:rPr lang="en-GB"/>
              <a:t>Task of finding the word classes in sentences</a:t>
            </a:r>
            <a:endParaRPr/>
          </a:p>
          <a:p>
            <a:pPr marL="0" lvl="0" indent="0" algn="l" rtl="0">
              <a:spcBef>
                <a:spcPts val="0"/>
              </a:spcBef>
              <a:spcAft>
                <a:spcPts val="0"/>
              </a:spcAft>
              <a:buNone/>
            </a:pPr>
            <a:endParaRPr/>
          </a:p>
        </p:txBody>
      </p:sp>
      <p:sp>
        <p:nvSpPr>
          <p:cNvPr id="281" name="Google Shape;281;g7ed6e09f6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extLst>
      <p:ext uri="{BB962C8B-B14F-4D97-AF65-F5344CB8AC3E}">
        <p14:creationId xmlns:p14="http://schemas.microsoft.com/office/powerpoint/2010/main" val="53597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4_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GB" smtClean="0"/>
              <a:pPr>
                <a:spcAft>
                  <a:spcPts val="0"/>
                </a:spcAft>
              </a:pPr>
              <a:t>‹#›</a:t>
            </a:fld>
            <a:endParaRPr lang="en-GB"/>
          </a:p>
        </p:txBody>
      </p:sp>
    </p:spTree>
    <p:extLst>
      <p:ext uri="{BB962C8B-B14F-4D97-AF65-F5344CB8AC3E}">
        <p14:creationId xmlns:p14="http://schemas.microsoft.com/office/powerpoint/2010/main" val="49350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EEDC19-A808-43EF-AFC4-E10C26AC1787}" type="datetimeFigureOut">
              <a:rPr lang="en-GB" smtClean="0"/>
              <a:t>12/11/2024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8E0788-896D-4FC5-AF12-74B18473AA46}" type="slidenum">
              <a:rPr lang="en-GB" smtClean="0"/>
              <a:t>‹#›</a:t>
            </a:fld>
            <a:endParaRPr lang="en-GB"/>
          </a:p>
        </p:txBody>
      </p:sp>
    </p:spTree>
    <p:extLst>
      <p:ext uri="{BB962C8B-B14F-4D97-AF65-F5344CB8AC3E}">
        <p14:creationId xmlns:p14="http://schemas.microsoft.com/office/powerpoint/2010/main" val="42491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EDC19-A808-43EF-AFC4-E10C26AC1787}" type="datetimeFigureOut">
              <a:rPr lang="en-GB" smtClean="0"/>
              <a:t>12/11/2024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8E0788-896D-4FC5-AF12-74B18473AA46}" type="slidenum">
              <a:rPr lang="en-GB" smtClean="0"/>
              <a:t>‹#›</a:t>
            </a:fld>
            <a:endParaRPr lang="en-GB"/>
          </a:p>
        </p:txBody>
      </p:sp>
    </p:spTree>
    <p:extLst>
      <p:ext uri="{BB962C8B-B14F-4D97-AF65-F5344CB8AC3E}">
        <p14:creationId xmlns:p14="http://schemas.microsoft.com/office/powerpoint/2010/main" val="135668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2"/>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 id="2147483731" r:id="rId9"/>
    <p:sldLayoutId id="2147483733"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24"/>
          <a:stretch/>
        </p:blipFill>
        <p:spPr>
          <a:xfrm>
            <a:off x="0" y="0"/>
            <a:ext cx="12192000" cy="6858000"/>
          </a:xfrm>
          <a:prstGeom prst="rect">
            <a:avLst/>
          </a:prstGeom>
        </p:spPr>
      </p:pic>
      <p:sp>
        <p:nvSpPr>
          <p:cNvPr id="2" name="Title 1"/>
          <p:cNvSpPr>
            <a:spLocks noGrp="1"/>
          </p:cNvSpPr>
          <p:nvPr>
            <p:ph type="title"/>
          </p:nvPr>
        </p:nvSpPr>
        <p:spPr>
          <a:xfrm>
            <a:off x="1676400" y="365125"/>
            <a:ext cx="10515600" cy="1325563"/>
          </a:xfrm>
        </p:spPr>
        <p:txBody>
          <a:bodyPr>
            <a:normAutofit fontScale="90000"/>
          </a:bodyPr>
          <a:lstStyle/>
          <a:p>
            <a:pPr algn="ctr"/>
            <a:r>
              <a:rPr lang="en-GB" sz="4800" dirty="0" smtClean="0"/>
              <a:t>Year </a:t>
            </a:r>
            <a:r>
              <a:rPr lang="en-GB" sz="4800" dirty="0"/>
              <a:t>1</a:t>
            </a:r>
            <a:r>
              <a:rPr lang="en-GB" sz="4800" dirty="0" smtClean="0"/>
              <a:t> Reading / </a:t>
            </a:r>
            <a:r>
              <a:rPr lang="en-GB" sz="4800" dirty="0" smtClean="0"/>
              <a:t>writing workshop</a:t>
            </a:r>
            <a:r>
              <a:rPr lang="en-GB" dirty="0" smtClean="0"/>
              <a:t/>
            </a:r>
            <a:br>
              <a:rPr lang="en-GB" dirty="0" smtClean="0"/>
            </a:br>
            <a:r>
              <a:rPr lang="en-GB" dirty="0" smtClean="0"/>
              <a:t>12</a:t>
            </a:r>
            <a:r>
              <a:rPr lang="en-GB" baseline="30000" dirty="0" smtClean="0"/>
              <a:t>th</a:t>
            </a:r>
            <a:r>
              <a:rPr lang="en-GB" dirty="0" smtClean="0"/>
              <a:t> November </a:t>
            </a:r>
            <a:r>
              <a:rPr lang="en-GB" dirty="0" smtClean="0"/>
              <a:t>2024</a:t>
            </a:r>
            <a:endParaRPr lang="en-GB" dirty="0"/>
          </a:p>
        </p:txBody>
      </p:sp>
      <p:sp>
        <p:nvSpPr>
          <p:cNvPr id="5" name="TextBox 4"/>
          <p:cNvSpPr txBox="1"/>
          <p:nvPr/>
        </p:nvSpPr>
        <p:spPr>
          <a:xfrm>
            <a:off x="5769428" y="6171248"/>
            <a:ext cx="5699760" cy="646331"/>
          </a:xfrm>
          <a:prstGeom prst="rect">
            <a:avLst/>
          </a:prstGeom>
          <a:noFill/>
        </p:spPr>
        <p:txBody>
          <a:bodyPr wrap="square" rtlCol="0">
            <a:spAutoFit/>
          </a:bodyPr>
          <a:lstStyle/>
          <a:p>
            <a:r>
              <a:rPr lang="en-GB" sz="3600" dirty="0" smtClean="0">
                <a:latin typeface="+mj-lt"/>
              </a:rPr>
              <a:t>Mr Dickenson</a:t>
            </a:r>
            <a:endParaRPr lang="en-GB" sz="3600" dirty="0">
              <a:latin typeface="+mj-lt"/>
            </a:endParaRPr>
          </a:p>
        </p:txBody>
      </p:sp>
      <p:pic>
        <p:nvPicPr>
          <p:cNvPr id="7" name="Picture 6"/>
          <p:cNvPicPr>
            <a:picLocks noChangeAspect="1"/>
          </p:cNvPicPr>
          <p:nvPr/>
        </p:nvPicPr>
        <p:blipFill>
          <a:blip r:embed="rId3"/>
          <a:stretch>
            <a:fillRect/>
          </a:stretch>
        </p:blipFill>
        <p:spPr>
          <a:xfrm>
            <a:off x="2736144" y="2506236"/>
            <a:ext cx="3718278" cy="2460625"/>
          </a:xfrm>
          <a:prstGeom prst="rect">
            <a:avLst/>
          </a:prstGeom>
        </p:spPr>
      </p:pic>
      <p:sp>
        <p:nvSpPr>
          <p:cNvPr id="3" name="Content Placeholder 2"/>
          <p:cNvSpPr>
            <a:spLocks noGrp="1"/>
          </p:cNvSpPr>
          <p:nvPr>
            <p:ph idx="1"/>
          </p:nvPr>
        </p:nvSpPr>
        <p:spPr/>
        <p:txBody>
          <a:bodyPr/>
          <a:lstStyle/>
          <a:p>
            <a:endParaRPr lang="en-GB"/>
          </a:p>
        </p:txBody>
      </p:sp>
      <p:pic>
        <p:nvPicPr>
          <p:cNvPr id="9" name="Picture 8"/>
          <p:cNvPicPr>
            <a:picLocks noChangeAspect="1"/>
          </p:cNvPicPr>
          <p:nvPr/>
        </p:nvPicPr>
        <p:blipFill>
          <a:blip r:embed="rId4"/>
          <a:stretch>
            <a:fillRect/>
          </a:stretch>
        </p:blipFill>
        <p:spPr>
          <a:xfrm>
            <a:off x="9045369" y="2895075"/>
            <a:ext cx="3146631" cy="2004104"/>
          </a:xfrm>
          <a:prstGeom prst="rect">
            <a:avLst/>
          </a:prstGeom>
        </p:spPr>
      </p:pic>
      <p:pic>
        <p:nvPicPr>
          <p:cNvPr id="10" name="Google Shape;99;p1"/>
          <p:cNvPicPr preferRelativeResize="0"/>
          <p:nvPr/>
        </p:nvPicPr>
        <p:blipFill>
          <a:blip r:embed="rId5">
            <a:alphaModFix/>
          </a:blip>
          <a:stretch>
            <a:fillRect/>
          </a:stretch>
        </p:blipFill>
        <p:spPr>
          <a:xfrm>
            <a:off x="6409257" y="2467235"/>
            <a:ext cx="2538625" cy="2538626"/>
          </a:xfrm>
          <a:prstGeom prst="rect">
            <a:avLst/>
          </a:prstGeom>
          <a:noFill/>
          <a:ln>
            <a:noFill/>
          </a:ln>
        </p:spPr>
      </p:pic>
    </p:spTree>
    <p:extLst>
      <p:ext uri="{BB962C8B-B14F-4D97-AF65-F5344CB8AC3E}">
        <p14:creationId xmlns:p14="http://schemas.microsoft.com/office/powerpoint/2010/main" val="2986771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4"/>
          <p:cNvSpPr txBox="1">
            <a:spLocks/>
          </p:cNvSpPr>
          <p:nvPr/>
        </p:nvSpPr>
        <p:spPr>
          <a:xfrm>
            <a:off x="2507754" y="277800"/>
            <a:ext cx="7034100" cy="800100"/>
          </a:xfrm>
          <a:prstGeom prst="rect">
            <a:avLst/>
          </a:prstGeom>
          <a:noFill/>
          <a:ln>
            <a:noFill/>
          </a:ln>
        </p:spPr>
        <p:txBody>
          <a:bodyPr spcFirstLastPara="1" wrap="square" lIns="91425" tIns="45700" rIns="91425" bIns="45700" anchor="ctr" anchorCtr="0">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pPr algn="ctr">
              <a:spcBef>
                <a:spcPts val="0"/>
              </a:spcBef>
              <a:spcAft>
                <a:spcPts val="0"/>
              </a:spcAft>
              <a:buClr>
                <a:schemeClr val="dk1"/>
              </a:buClr>
              <a:buSzPts val="3959"/>
              <a:buFont typeface="Calibri"/>
              <a:buNone/>
            </a:pPr>
            <a:r>
              <a:rPr lang="en-GB" sz="3959" b="1" smtClean="0"/>
              <a:t>How is writing taught in KS1?</a:t>
            </a:r>
            <a:endParaRPr lang="en-GB" b="1" dirty="0"/>
          </a:p>
        </p:txBody>
      </p:sp>
      <p:pic>
        <p:nvPicPr>
          <p:cNvPr id="3" name="Google Shape;249;p4"/>
          <p:cNvPicPr preferRelativeResize="0"/>
          <p:nvPr/>
        </p:nvPicPr>
        <p:blipFill rotWithShape="1">
          <a:blip r:embed="rId2">
            <a:alphaModFix/>
          </a:blip>
          <a:srcRect/>
          <a:stretch/>
        </p:blipFill>
        <p:spPr>
          <a:xfrm>
            <a:off x="4431383" y="2831379"/>
            <a:ext cx="1738312" cy="1793875"/>
          </a:xfrm>
          <a:prstGeom prst="rect">
            <a:avLst/>
          </a:prstGeom>
          <a:noFill/>
          <a:ln>
            <a:noFill/>
          </a:ln>
        </p:spPr>
      </p:pic>
      <p:sp>
        <p:nvSpPr>
          <p:cNvPr id="4" name="Google Shape;250;p4"/>
          <p:cNvSpPr txBox="1"/>
          <p:nvPr/>
        </p:nvSpPr>
        <p:spPr>
          <a:xfrm>
            <a:off x="4099257" y="5480538"/>
            <a:ext cx="3645000" cy="108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D497D"/>
                </a:solidFill>
                <a:latin typeface="Comic Sans MS"/>
                <a:ea typeface="Comic Sans MS"/>
                <a:cs typeface="Comic Sans MS"/>
                <a:sym typeface="Comic Sans MS"/>
              </a:rPr>
              <a:t>Cross-Curricular – through topic</a:t>
            </a:r>
            <a:endParaRPr dirty="0"/>
          </a:p>
        </p:txBody>
      </p:sp>
      <p:sp>
        <p:nvSpPr>
          <p:cNvPr id="5" name="Google Shape;251;p4"/>
          <p:cNvSpPr txBox="1"/>
          <p:nvPr/>
        </p:nvSpPr>
        <p:spPr>
          <a:xfrm>
            <a:off x="1046579" y="5327013"/>
            <a:ext cx="27369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D497D"/>
                </a:solidFill>
                <a:latin typeface="Comic Sans MS"/>
                <a:ea typeface="Comic Sans MS"/>
                <a:cs typeface="Comic Sans MS"/>
                <a:sym typeface="Comic Sans MS"/>
              </a:rPr>
              <a:t>Handwriting – </a:t>
            </a:r>
            <a:r>
              <a:rPr lang="en-GB" sz="2800" dirty="0" smtClean="0">
                <a:solidFill>
                  <a:srgbClr val="1D497D"/>
                </a:solidFill>
                <a:latin typeface="Comic Sans MS"/>
                <a:ea typeface="Comic Sans MS"/>
                <a:cs typeface="Comic Sans MS"/>
                <a:sym typeface="Comic Sans MS"/>
              </a:rPr>
              <a:t>daily </a:t>
            </a:r>
            <a:endParaRPr dirty="0"/>
          </a:p>
        </p:txBody>
      </p:sp>
      <p:sp>
        <p:nvSpPr>
          <p:cNvPr id="6" name="Google Shape;253;p4"/>
          <p:cNvSpPr txBox="1"/>
          <p:nvPr/>
        </p:nvSpPr>
        <p:spPr>
          <a:xfrm>
            <a:off x="743303" y="2724195"/>
            <a:ext cx="3638421"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smtClean="0">
                <a:solidFill>
                  <a:srgbClr val="1D497D"/>
                </a:solidFill>
                <a:latin typeface="Comic Sans MS"/>
                <a:ea typeface="Comic Sans MS"/>
                <a:cs typeface="Comic Sans MS"/>
                <a:sym typeface="Comic Sans MS"/>
              </a:rPr>
              <a:t>Little </a:t>
            </a:r>
            <a:r>
              <a:rPr lang="en-GB" sz="2800" dirty="0" err="1" smtClean="0">
                <a:solidFill>
                  <a:srgbClr val="1D497D"/>
                </a:solidFill>
                <a:latin typeface="Comic Sans MS"/>
                <a:ea typeface="Comic Sans MS"/>
                <a:cs typeface="Comic Sans MS"/>
                <a:sym typeface="Comic Sans MS"/>
              </a:rPr>
              <a:t>Wandle</a:t>
            </a:r>
            <a:r>
              <a:rPr lang="en-GB" sz="2800" dirty="0" smtClean="0">
                <a:solidFill>
                  <a:srgbClr val="1D497D"/>
                </a:solidFill>
                <a:latin typeface="Comic Sans MS"/>
                <a:ea typeface="Comic Sans MS"/>
                <a:cs typeface="Comic Sans MS"/>
                <a:sym typeface="Comic Sans MS"/>
              </a:rPr>
              <a:t> Phonics </a:t>
            </a:r>
          </a:p>
          <a:p>
            <a:pPr marL="0" marR="0" lvl="0" indent="0" algn="l" rtl="0">
              <a:spcBef>
                <a:spcPts val="0"/>
              </a:spcBef>
              <a:spcAft>
                <a:spcPts val="0"/>
              </a:spcAft>
              <a:buNone/>
            </a:pPr>
            <a:r>
              <a:rPr lang="en-GB" sz="2800" dirty="0" smtClean="0">
                <a:solidFill>
                  <a:srgbClr val="1D497D"/>
                </a:solidFill>
                <a:latin typeface="Comic Sans MS"/>
                <a:ea typeface="Comic Sans MS"/>
                <a:cs typeface="Comic Sans MS"/>
                <a:sym typeface="Comic Sans MS"/>
              </a:rPr>
              <a:t>(Year 1 and 2) and </a:t>
            </a:r>
            <a:r>
              <a:rPr lang="en-GB" sz="2800" dirty="0">
                <a:solidFill>
                  <a:srgbClr val="1D497D"/>
                </a:solidFill>
                <a:latin typeface="Comic Sans MS"/>
                <a:ea typeface="Comic Sans MS"/>
                <a:cs typeface="Comic Sans MS"/>
                <a:sym typeface="Comic Sans MS"/>
              </a:rPr>
              <a:t>Spelling </a:t>
            </a:r>
            <a:r>
              <a:rPr lang="en-GB" sz="2800" dirty="0" smtClean="0">
                <a:solidFill>
                  <a:srgbClr val="1D497D"/>
                </a:solidFill>
                <a:latin typeface="Comic Sans MS"/>
                <a:ea typeface="Comic Sans MS"/>
                <a:cs typeface="Comic Sans MS"/>
                <a:sym typeface="Comic Sans MS"/>
              </a:rPr>
              <a:t>(Year 2)</a:t>
            </a:r>
          </a:p>
          <a:p>
            <a:pPr marL="0" marR="0" lvl="0" indent="0" algn="l" rtl="0">
              <a:spcBef>
                <a:spcPts val="0"/>
              </a:spcBef>
              <a:spcAft>
                <a:spcPts val="0"/>
              </a:spcAft>
              <a:buNone/>
            </a:pPr>
            <a:r>
              <a:rPr lang="en-GB" sz="2800" dirty="0" smtClean="0">
                <a:solidFill>
                  <a:srgbClr val="1D497D"/>
                </a:solidFill>
                <a:latin typeface="Comic Sans MS"/>
                <a:ea typeface="Comic Sans MS"/>
                <a:cs typeface="Comic Sans MS"/>
                <a:sym typeface="Comic Sans MS"/>
              </a:rPr>
              <a:t>(25/30 </a:t>
            </a:r>
            <a:r>
              <a:rPr lang="en-GB" sz="2800" dirty="0" err="1">
                <a:solidFill>
                  <a:srgbClr val="1D497D"/>
                </a:solidFill>
                <a:latin typeface="Comic Sans MS"/>
                <a:ea typeface="Comic Sans MS"/>
                <a:cs typeface="Comic Sans MS"/>
                <a:sym typeface="Comic Sans MS"/>
              </a:rPr>
              <a:t>mins</a:t>
            </a:r>
            <a:r>
              <a:rPr lang="en-GB" sz="2800" dirty="0">
                <a:solidFill>
                  <a:srgbClr val="1D497D"/>
                </a:solidFill>
                <a:latin typeface="Comic Sans MS"/>
                <a:ea typeface="Comic Sans MS"/>
                <a:cs typeface="Comic Sans MS"/>
                <a:sym typeface="Comic Sans MS"/>
              </a:rPr>
              <a:t> daily)</a:t>
            </a:r>
            <a:endParaRPr dirty="0"/>
          </a:p>
        </p:txBody>
      </p:sp>
      <p:sp>
        <p:nvSpPr>
          <p:cNvPr id="7" name="Google Shape;254;p4"/>
          <p:cNvSpPr txBox="1"/>
          <p:nvPr/>
        </p:nvSpPr>
        <p:spPr>
          <a:xfrm>
            <a:off x="7103516" y="4335171"/>
            <a:ext cx="27369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800" dirty="0" smtClean="0">
                <a:solidFill>
                  <a:srgbClr val="1D497D"/>
                </a:solidFill>
                <a:latin typeface="Comic Sans MS"/>
                <a:ea typeface="Comic Sans MS"/>
                <a:cs typeface="Comic Sans MS"/>
                <a:sym typeface="Comic Sans MS"/>
              </a:rPr>
              <a:t> </a:t>
            </a:r>
            <a:r>
              <a:rPr lang="en-GB" sz="2800" dirty="0">
                <a:solidFill>
                  <a:srgbClr val="1D497D"/>
                </a:solidFill>
                <a:latin typeface="Comic Sans MS"/>
                <a:ea typeface="Comic Sans MS"/>
                <a:cs typeface="Comic Sans MS"/>
                <a:sym typeface="Comic Sans MS"/>
              </a:rPr>
              <a:t>I</a:t>
            </a:r>
            <a:r>
              <a:rPr lang="en-GB" sz="2800" dirty="0" smtClean="0">
                <a:solidFill>
                  <a:srgbClr val="1D497D"/>
                </a:solidFill>
                <a:latin typeface="Comic Sans MS"/>
                <a:ea typeface="Comic Sans MS"/>
                <a:cs typeface="Comic Sans MS"/>
                <a:sym typeface="Comic Sans MS"/>
              </a:rPr>
              <a:t>nterventions </a:t>
            </a:r>
            <a:endParaRPr sz="2800" dirty="0">
              <a:solidFill>
                <a:srgbClr val="1D497D"/>
              </a:solidFill>
              <a:latin typeface="Comic Sans MS"/>
              <a:ea typeface="Comic Sans MS"/>
              <a:cs typeface="Comic Sans MS"/>
              <a:sym typeface="Comic Sans MS"/>
            </a:endParaRPr>
          </a:p>
          <a:p>
            <a:pPr marL="0" marR="0" lvl="0" indent="0" algn="l" rtl="0">
              <a:lnSpc>
                <a:spcPct val="100000"/>
              </a:lnSpc>
              <a:spcBef>
                <a:spcPts val="0"/>
              </a:spcBef>
              <a:spcAft>
                <a:spcPts val="0"/>
              </a:spcAft>
              <a:buNone/>
            </a:pPr>
            <a:endParaRPr sz="2800" dirty="0">
              <a:solidFill>
                <a:srgbClr val="1D497D"/>
              </a:solidFill>
              <a:latin typeface="Comic Sans MS"/>
              <a:ea typeface="Comic Sans MS"/>
              <a:cs typeface="Comic Sans MS"/>
              <a:sym typeface="Comic Sans MS"/>
            </a:endParaRPr>
          </a:p>
        </p:txBody>
      </p:sp>
      <p:sp>
        <p:nvSpPr>
          <p:cNvPr id="8" name="Google Shape;255;p4"/>
          <p:cNvSpPr txBox="1"/>
          <p:nvPr/>
        </p:nvSpPr>
        <p:spPr>
          <a:xfrm>
            <a:off x="6219354" y="2686788"/>
            <a:ext cx="3322500"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smtClean="0">
                <a:solidFill>
                  <a:srgbClr val="1D497D"/>
                </a:solidFill>
                <a:latin typeface="Comic Sans MS"/>
                <a:ea typeface="Comic Sans MS"/>
                <a:cs typeface="Comic Sans MS"/>
                <a:sym typeface="Comic Sans MS"/>
              </a:rPr>
              <a:t>Writing journeys – using rich text </a:t>
            </a:r>
            <a:endParaRPr sz="2800" dirty="0">
              <a:solidFill>
                <a:srgbClr val="1D497D"/>
              </a:solidFill>
              <a:latin typeface="Comic Sans MS"/>
              <a:ea typeface="Comic Sans MS"/>
              <a:cs typeface="Comic Sans MS"/>
              <a:sym typeface="Comic Sans MS"/>
            </a:endParaRPr>
          </a:p>
          <a:p>
            <a:pPr marL="0" marR="0" lvl="0" indent="0" algn="l" rtl="0">
              <a:spcBef>
                <a:spcPts val="0"/>
              </a:spcBef>
              <a:spcAft>
                <a:spcPts val="0"/>
              </a:spcAft>
              <a:buNone/>
            </a:pPr>
            <a:r>
              <a:rPr lang="en-GB" sz="2800" dirty="0" smtClean="0">
                <a:solidFill>
                  <a:srgbClr val="1D497D"/>
                </a:solidFill>
                <a:latin typeface="Comic Sans MS"/>
                <a:ea typeface="Comic Sans MS"/>
                <a:cs typeface="Comic Sans MS"/>
                <a:sym typeface="Comic Sans MS"/>
              </a:rPr>
              <a:t>(40-50 </a:t>
            </a:r>
            <a:r>
              <a:rPr lang="en-GB" sz="2800" dirty="0" err="1">
                <a:solidFill>
                  <a:srgbClr val="1D497D"/>
                </a:solidFill>
                <a:latin typeface="Comic Sans MS"/>
                <a:ea typeface="Comic Sans MS"/>
                <a:cs typeface="Comic Sans MS"/>
                <a:sym typeface="Comic Sans MS"/>
              </a:rPr>
              <a:t>mins</a:t>
            </a:r>
            <a:r>
              <a:rPr lang="en-GB" sz="2800" dirty="0">
                <a:solidFill>
                  <a:srgbClr val="1D497D"/>
                </a:solidFill>
                <a:latin typeface="Comic Sans MS"/>
                <a:ea typeface="Comic Sans MS"/>
                <a:cs typeface="Comic Sans MS"/>
                <a:sym typeface="Comic Sans MS"/>
              </a:rPr>
              <a:t> daily)</a:t>
            </a:r>
            <a:endParaRPr sz="2800" dirty="0">
              <a:solidFill>
                <a:srgbClr val="1D497D"/>
              </a:solidFill>
              <a:latin typeface="Comic Sans MS"/>
              <a:ea typeface="Comic Sans MS"/>
              <a:cs typeface="Comic Sans MS"/>
              <a:sym typeface="Comic Sans MS"/>
            </a:endParaRPr>
          </a:p>
        </p:txBody>
      </p:sp>
      <p:sp>
        <p:nvSpPr>
          <p:cNvPr id="9" name="Google Shape;256;p4"/>
          <p:cNvSpPr txBox="1"/>
          <p:nvPr/>
        </p:nvSpPr>
        <p:spPr>
          <a:xfrm>
            <a:off x="2913316" y="1181100"/>
            <a:ext cx="5462700" cy="8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D497D"/>
                </a:solidFill>
                <a:latin typeface="Comic Sans MS"/>
                <a:ea typeface="Comic Sans MS"/>
                <a:cs typeface="Comic Sans MS"/>
                <a:sym typeface="Comic Sans MS"/>
              </a:rPr>
              <a:t>Inviting authors, poets, illustrators, playwrights etc. into school</a:t>
            </a:r>
            <a:endParaRPr/>
          </a:p>
        </p:txBody>
      </p:sp>
      <p:pic>
        <p:nvPicPr>
          <p:cNvPr id="10" name="Picture 9"/>
          <p:cNvPicPr>
            <a:picLocks noChangeAspect="1"/>
          </p:cNvPicPr>
          <p:nvPr/>
        </p:nvPicPr>
        <p:blipFill>
          <a:blip r:embed="rId3"/>
          <a:stretch>
            <a:fillRect/>
          </a:stretch>
        </p:blipFill>
        <p:spPr>
          <a:xfrm>
            <a:off x="808279" y="275432"/>
            <a:ext cx="2105025" cy="2114550"/>
          </a:xfrm>
          <a:prstGeom prst="rect">
            <a:avLst/>
          </a:prstGeom>
        </p:spPr>
      </p:pic>
    </p:spTree>
    <p:extLst>
      <p:ext uri="{BB962C8B-B14F-4D97-AF65-F5344CB8AC3E}">
        <p14:creationId xmlns:p14="http://schemas.microsoft.com/office/powerpoint/2010/main" val="238373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dirty="0"/>
              <a:t>How is writing taught in KS1?</a:t>
            </a:r>
            <a:endParaRPr lang="en-GB" b="1" dirty="0"/>
          </a:p>
        </p:txBody>
      </p:sp>
      <p:pic>
        <p:nvPicPr>
          <p:cNvPr id="3" name="Picture 2"/>
          <p:cNvPicPr>
            <a:picLocks noChangeAspect="1"/>
          </p:cNvPicPr>
          <p:nvPr/>
        </p:nvPicPr>
        <p:blipFill>
          <a:blip r:embed="rId2"/>
          <a:stretch>
            <a:fillRect/>
          </a:stretch>
        </p:blipFill>
        <p:spPr>
          <a:xfrm>
            <a:off x="1691132" y="939355"/>
            <a:ext cx="3906105" cy="5284119"/>
          </a:xfrm>
          <a:prstGeom prst="rect">
            <a:avLst/>
          </a:prstGeom>
        </p:spPr>
      </p:pic>
      <p:pic>
        <p:nvPicPr>
          <p:cNvPr id="4" name="Picture 3"/>
          <p:cNvPicPr>
            <a:picLocks noChangeAspect="1"/>
          </p:cNvPicPr>
          <p:nvPr/>
        </p:nvPicPr>
        <p:blipFill>
          <a:blip r:embed="rId3"/>
          <a:stretch>
            <a:fillRect/>
          </a:stretch>
        </p:blipFill>
        <p:spPr>
          <a:xfrm>
            <a:off x="5597236" y="939355"/>
            <a:ext cx="4416362" cy="5322877"/>
          </a:xfrm>
          <a:prstGeom prst="rect">
            <a:avLst/>
          </a:prstGeom>
        </p:spPr>
      </p:pic>
    </p:spTree>
    <p:extLst>
      <p:ext uri="{BB962C8B-B14F-4D97-AF65-F5344CB8AC3E}">
        <p14:creationId xmlns:p14="http://schemas.microsoft.com/office/powerpoint/2010/main" val="1624470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dirty="0" smtClean="0"/>
              <a:t>Handwriting</a:t>
            </a:r>
            <a:endParaRPr lang="en-GB" b="1" dirty="0"/>
          </a:p>
        </p:txBody>
      </p:sp>
      <p:pic>
        <p:nvPicPr>
          <p:cNvPr id="8" name="Picture 7"/>
          <p:cNvPicPr>
            <a:picLocks noChangeAspect="1"/>
          </p:cNvPicPr>
          <p:nvPr/>
        </p:nvPicPr>
        <p:blipFill>
          <a:blip r:embed="rId2"/>
          <a:stretch>
            <a:fillRect/>
          </a:stretch>
        </p:blipFill>
        <p:spPr>
          <a:xfrm>
            <a:off x="4534523" y="1412776"/>
            <a:ext cx="3372936" cy="4032448"/>
          </a:xfrm>
          <a:prstGeom prst="rect">
            <a:avLst/>
          </a:prstGeom>
        </p:spPr>
      </p:pic>
      <p:pic>
        <p:nvPicPr>
          <p:cNvPr id="9" name="Picture 8"/>
          <p:cNvPicPr>
            <a:picLocks noChangeAspect="1"/>
          </p:cNvPicPr>
          <p:nvPr/>
        </p:nvPicPr>
        <p:blipFill>
          <a:blip r:embed="rId3"/>
          <a:stretch>
            <a:fillRect/>
          </a:stretch>
        </p:blipFill>
        <p:spPr>
          <a:xfrm>
            <a:off x="7973565" y="1447507"/>
            <a:ext cx="3840048" cy="3528392"/>
          </a:xfrm>
          <a:prstGeom prst="rect">
            <a:avLst/>
          </a:prstGeom>
        </p:spPr>
      </p:pic>
      <p:pic>
        <p:nvPicPr>
          <p:cNvPr id="10" name="Picture 9"/>
          <p:cNvPicPr>
            <a:picLocks noChangeAspect="1"/>
          </p:cNvPicPr>
          <p:nvPr/>
        </p:nvPicPr>
        <p:blipFill>
          <a:blip r:embed="rId4"/>
          <a:stretch>
            <a:fillRect/>
          </a:stretch>
        </p:blipFill>
        <p:spPr>
          <a:xfrm>
            <a:off x="623392" y="1285875"/>
            <a:ext cx="3562350" cy="4286250"/>
          </a:xfrm>
          <a:prstGeom prst="rect">
            <a:avLst/>
          </a:prstGeom>
        </p:spPr>
      </p:pic>
    </p:spTree>
    <p:extLst>
      <p:ext uri="{BB962C8B-B14F-4D97-AF65-F5344CB8AC3E}">
        <p14:creationId xmlns:p14="http://schemas.microsoft.com/office/powerpoint/2010/main" val="908461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946" y="783475"/>
            <a:ext cx="6854548" cy="4813763"/>
          </a:xfrm>
          <a:prstGeom prst="rect">
            <a:avLst/>
          </a:prstGeom>
        </p:spPr>
      </p:pic>
      <p:sp>
        <p:nvSpPr>
          <p:cNvPr id="3"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a:t>How is writing taught in KS1?</a:t>
            </a:r>
            <a:endParaRPr lang="en-GB" b="1" dirty="0"/>
          </a:p>
        </p:txBody>
      </p:sp>
      <p:pic>
        <p:nvPicPr>
          <p:cNvPr id="4" name="Picture 3"/>
          <p:cNvPicPr>
            <a:picLocks noChangeAspect="1"/>
          </p:cNvPicPr>
          <p:nvPr/>
        </p:nvPicPr>
        <p:blipFill>
          <a:blip r:embed="rId3"/>
          <a:stretch>
            <a:fillRect/>
          </a:stretch>
        </p:blipFill>
        <p:spPr>
          <a:xfrm>
            <a:off x="5753100" y="3962401"/>
            <a:ext cx="4534818" cy="2543175"/>
          </a:xfrm>
          <a:prstGeom prst="rect">
            <a:avLst/>
          </a:prstGeom>
        </p:spPr>
      </p:pic>
    </p:spTree>
    <p:extLst>
      <p:ext uri="{BB962C8B-B14F-4D97-AF65-F5344CB8AC3E}">
        <p14:creationId xmlns:p14="http://schemas.microsoft.com/office/powerpoint/2010/main" val="175347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lgn="ctr">
              <a:spcBef>
                <a:spcPts val="0"/>
              </a:spcBef>
              <a:spcAft>
                <a:spcPts val="0"/>
              </a:spcAft>
              <a:buClr>
                <a:schemeClr val="dk1"/>
              </a:buClr>
              <a:buSzPts val="4400"/>
            </a:pPr>
            <a:r>
              <a:rPr lang="en-GB" sz="3959" b="1" dirty="0"/>
              <a:t>What we teach in </a:t>
            </a:r>
            <a:r>
              <a:rPr lang="en-GB" sz="3959" b="1" dirty="0"/>
              <a:t>Year </a:t>
            </a:r>
            <a:r>
              <a:rPr lang="en-GB" sz="3959" b="1" dirty="0"/>
              <a:t>1?</a:t>
            </a:r>
            <a:endParaRPr dirty="0"/>
          </a:p>
        </p:txBody>
      </p:sp>
      <p:sp>
        <p:nvSpPr>
          <p:cNvPr id="264" name="Google Shape;264;p3"/>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Spelling using </a:t>
            </a:r>
            <a:r>
              <a:rPr lang="en-GB" dirty="0">
                <a:solidFill>
                  <a:srgbClr val="1D497D"/>
                </a:solidFill>
                <a:latin typeface="Comic Sans MS"/>
                <a:ea typeface="Comic Sans MS"/>
                <a:cs typeface="Comic Sans MS"/>
                <a:sym typeface="Comic Sans MS"/>
              </a:rPr>
              <a:t>phonemes/digraphs/</a:t>
            </a:r>
            <a:r>
              <a:rPr lang="en-GB" dirty="0" err="1">
                <a:solidFill>
                  <a:srgbClr val="1D497D"/>
                </a:solidFill>
                <a:latin typeface="Comic Sans MS"/>
                <a:ea typeface="Comic Sans MS"/>
                <a:cs typeface="Comic Sans MS"/>
                <a:sym typeface="Comic Sans MS"/>
              </a:rPr>
              <a:t>trigraphs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finger spaces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capital letters and full stops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Capital letters for names and ‘I’</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Question marks and exclamation marks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joining using ‘and’</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sequencing sentences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plural nouns</a:t>
            </a:r>
            <a:endParaRPr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pPr>
            <a:r>
              <a:rPr lang="en-GB" dirty="0">
                <a:solidFill>
                  <a:srgbClr val="1D497D"/>
                </a:solidFill>
                <a:latin typeface="Comic Sans MS"/>
                <a:ea typeface="Comic Sans MS"/>
                <a:cs typeface="Comic Sans MS"/>
                <a:sym typeface="Comic Sans MS"/>
              </a:rPr>
              <a:t>prefix ‘un’  </a:t>
            </a:r>
            <a:endParaRPr dirty="0"/>
          </a:p>
        </p:txBody>
      </p:sp>
      <p:pic>
        <p:nvPicPr>
          <p:cNvPr id="266" name="Google Shape;266;p3"/>
          <p:cNvPicPr preferRelativeResize="0"/>
          <p:nvPr/>
        </p:nvPicPr>
        <p:blipFill>
          <a:blip r:embed="rId3">
            <a:alphaModFix/>
          </a:blip>
          <a:stretch>
            <a:fillRect/>
          </a:stretch>
        </p:blipFill>
        <p:spPr>
          <a:xfrm>
            <a:off x="9289175" y="2934296"/>
            <a:ext cx="628302" cy="1203088"/>
          </a:xfrm>
          <a:prstGeom prst="rect">
            <a:avLst/>
          </a:prstGeom>
          <a:noFill/>
          <a:ln>
            <a:noFill/>
          </a:ln>
        </p:spPr>
      </p:pic>
      <p:pic>
        <p:nvPicPr>
          <p:cNvPr id="268" name="Google Shape;268;p3" descr="Image result for punctuation"/>
          <p:cNvPicPr preferRelativeResize="0"/>
          <p:nvPr/>
        </p:nvPicPr>
        <p:blipFill rotWithShape="1">
          <a:blip r:embed="rId4">
            <a:alphaModFix/>
          </a:blip>
          <a:srcRect/>
          <a:stretch/>
        </p:blipFill>
        <p:spPr>
          <a:xfrm>
            <a:off x="8803513" y="255589"/>
            <a:ext cx="1757362" cy="1368425"/>
          </a:xfrm>
          <a:prstGeom prst="rect">
            <a:avLst/>
          </a:prstGeom>
          <a:noFill/>
          <a:ln>
            <a:noFill/>
          </a:ln>
        </p:spPr>
      </p:pic>
      <p:pic>
        <p:nvPicPr>
          <p:cNvPr id="2" name="Picture 1"/>
          <p:cNvPicPr>
            <a:picLocks noChangeAspect="1"/>
          </p:cNvPicPr>
          <p:nvPr/>
        </p:nvPicPr>
        <p:blipFill>
          <a:blip r:embed="rId5"/>
          <a:stretch>
            <a:fillRect/>
          </a:stretch>
        </p:blipFill>
        <p:spPr>
          <a:xfrm>
            <a:off x="7345285" y="4228665"/>
            <a:ext cx="2572192" cy="2344882"/>
          </a:xfrm>
          <a:prstGeom prst="rect">
            <a:avLst/>
          </a:prstGeom>
        </p:spPr>
      </p:pic>
      <p:pic>
        <p:nvPicPr>
          <p:cNvPr id="9" name="Picture 8"/>
          <p:cNvPicPr>
            <a:picLocks noChangeAspect="1"/>
          </p:cNvPicPr>
          <p:nvPr/>
        </p:nvPicPr>
        <p:blipFill>
          <a:blip r:embed="rId6"/>
          <a:stretch>
            <a:fillRect/>
          </a:stretch>
        </p:blipFill>
        <p:spPr>
          <a:xfrm>
            <a:off x="1631125" y="116106"/>
            <a:ext cx="1477410" cy="1484095"/>
          </a:xfrm>
          <a:prstGeom prst="rect">
            <a:avLst/>
          </a:prstGeom>
        </p:spPr>
      </p:pic>
    </p:spTree>
    <p:extLst>
      <p:ext uri="{BB962C8B-B14F-4D97-AF65-F5344CB8AC3E}">
        <p14:creationId xmlns:p14="http://schemas.microsoft.com/office/powerpoint/2010/main" val="1318488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d6e09f66_0_11"/>
          <p:cNvSpPr txBox="1"/>
          <p:nvPr/>
        </p:nvSpPr>
        <p:spPr>
          <a:xfrm>
            <a:off x="2647725" y="677525"/>
            <a:ext cx="6543900" cy="1173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buClr>
                <a:schemeClr val="dk1"/>
              </a:buClr>
            </a:pPr>
            <a:r>
              <a:rPr lang="en-GB" sz="4400" b="1">
                <a:solidFill>
                  <a:schemeClr val="dk1"/>
                </a:solidFill>
                <a:latin typeface="Calibri"/>
                <a:ea typeface="Calibri"/>
                <a:cs typeface="Calibri"/>
                <a:sym typeface="Calibri"/>
              </a:rPr>
              <a:t>Word classes</a:t>
            </a:r>
            <a:endParaRPr sz="4400" b="1">
              <a:solidFill>
                <a:schemeClr val="dk1"/>
              </a:solidFill>
              <a:latin typeface="Calibri"/>
              <a:ea typeface="Calibri"/>
              <a:cs typeface="Calibri"/>
              <a:sym typeface="Calibri"/>
            </a:endParaRPr>
          </a:p>
        </p:txBody>
      </p:sp>
      <p:sp>
        <p:nvSpPr>
          <p:cNvPr id="284" name="Google Shape;284;g7ed6e09f66_0_11"/>
          <p:cNvSpPr txBox="1"/>
          <p:nvPr/>
        </p:nvSpPr>
        <p:spPr>
          <a:xfrm>
            <a:off x="1703388" y="1728801"/>
            <a:ext cx="6709200" cy="1173300"/>
          </a:xfrm>
          <a:prstGeom prst="rect">
            <a:avLst/>
          </a:prstGeom>
          <a:noFill/>
          <a:ln>
            <a:noFill/>
          </a:ln>
        </p:spPr>
        <p:txBody>
          <a:bodyPr spcFirstLastPara="1" wrap="square" lIns="91425" tIns="91425" rIns="91425" bIns="91425" anchor="t" anchorCtr="0">
            <a:noAutofit/>
          </a:bodyPr>
          <a:lstStyle/>
          <a:p>
            <a:pPr marL="342900" indent="-342900">
              <a:spcBef>
                <a:spcPts val="0"/>
              </a:spcBef>
              <a:spcAft>
                <a:spcPts val="0"/>
              </a:spcAft>
              <a:buClr>
                <a:schemeClr val="dk1"/>
              </a:buClr>
              <a:buSzPts val="3200"/>
              <a:buChar char="•"/>
            </a:pPr>
            <a:r>
              <a:rPr lang="en-GB" sz="2800" dirty="0">
                <a:solidFill>
                  <a:srgbClr val="1D497D"/>
                </a:solidFill>
                <a:highlight>
                  <a:srgbClr val="FF0000"/>
                </a:highlight>
                <a:latin typeface="Comic Sans MS"/>
                <a:ea typeface="Comic Sans MS"/>
                <a:cs typeface="Comic Sans MS"/>
                <a:sym typeface="Comic Sans MS"/>
              </a:rPr>
              <a:t>Noun</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FFFF00"/>
                </a:highlight>
                <a:latin typeface="Comic Sans MS"/>
                <a:ea typeface="Comic Sans MS"/>
                <a:cs typeface="Comic Sans MS"/>
                <a:sym typeface="Comic Sans MS"/>
              </a:rPr>
              <a:t>Verb</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00FF00"/>
                </a:highlight>
                <a:latin typeface="Comic Sans MS"/>
                <a:ea typeface="Comic Sans MS"/>
                <a:cs typeface="Comic Sans MS"/>
                <a:sym typeface="Comic Sans MS"/>
              </a:rPr>
              <a:t>Adjective</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A4C2F4"/>
                </a:highlight>
                <a:latin typeface="Comic Sans MS"/>
                <a:ea typeface="Comic Sans MS"/>
                <a:cs typeface="Comic Sans MS"/>
                <a:sym typeface="Comic Sans MS"/>
              </a:rPr>
              <a:t>Adverb</a:t>
            </a:r>
            <a:r>
              <a:rPr lang="en-GB" sz="2800" dirty="0">
                <a:solidFill>
                  <a:srgbClr val="1D497D"/>
                </a:solidFill>
                <a:latin typeface="Comic Sans MS"/>
                <a:ea typeface="Comic Sans MS"/>
                <a:cs typeface="Comic Sans MS"/>
                <a:sym typeface="Comic Sans MS"/>
              </a:rPr>
              <a:t>-</a:t>
            </a:r>
            <a:endParaRPr dirty="0">
              <a:latin typeface="Calibri"/>
              <a:ea typeface="Calibri"/>
              <a:cs typeface="Calibri"/>
              <a:sym typeface="Calibri"/>
            </a:endParaRPr>
          </a:p>
        </p:txBody>
      </p:sp>
      <p:sp>
        <p:nvSpPr>
          <p:cNvPr id="285" name="Google Shape;285;g7ed6e09f66_0_11"/>
          <p:cNvSpPr txBox="1"/>
          <p:nvPr/>
        </p:nvSpPr>
        <p:spPr>
          <a:xfrm>
            <a:off x="2501700" y="3999175"/>
            <a:ext cx="7188600" cy="2247300"/>
          </a:xfrm>
          <a:prstGeom prst="rect">
            <a:avLst/>
          </a:prstGeom>
          <a:noFill/>
          <a:ln>
            <a:noFill/>
          </a:ln>
        </p:spPr>
        <p:txBody>
          <a:bodyPr spcFirstLastPara="1" wrap="square" lIns="91425" tIns="91425" rIns="91425" bIns="91425" anchor="t" anchorCtr="0">
            <a:noAutofit/>
          </a:bodyPr>
          <a:lstStyle/>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Find the nouns, verbs and adjectives in the sentences:</a:t>
            </a:r>
            <a:endParaRPr sz="2400" dirty="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Jack tiptoed nervously through the narrow hallway.</a:t>
            </a:r>
            <a:endParaRPr sz="2400" dirty="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The cute baby giggled loudly as the dog wagged its fluffy tail.</a:t>
            </a:r>
            <a:endParaRPr sz="2400" dirty="0">
              <a:latin typeface="Calibri"/>
              <a:ea typeface="Calibri"/>
              <a:cs typeface="Calibri"/>
              <a:sym typeface="Calibri"/>
            </a:endParaRPr>
          </a:p>
        </p:txBody>
      </p:sp>
      <p:pic>
        <p:nvPicPr>
          <p:cNvPr id="287" name="Google Shape;287;g7ed6e09f66_0_11" descr="Image result for punctuation"/>
          <p:cNvPicPr preferRelativeResize="0"/>
          <p:nvPr/>
        </p:nvPicPr>
        <p:blipFill rotWithShape="1">
          <a:blip r:embed="rId3">
            <a:alphaModFix/>
          </a:blip>
          <a:srcRect/>
          <a:stretch/>
        </p:blipFill>
        <p:spPr>
          <a:xfrm>
            <a:off x="8688388" y="150814"/>
            <a:ext cx="1757362" cy="1368425"/>
          </a:xfrm>
          <a:prstGeom prst="rect">
            <a:avLst/>
          </a:prstGeom>
          <a:noFill/>
          <a:ln>
            <a:noFill/>
          </a:ln>
        </p:spPr>
      </p:pic>
      <p:sp>
        <p:nvSpPr>
          <p:cNvPr id="2" name="TextBox 1"/>
          <p:cNvSpPr txBox="1"/>
          <p:nvPr/>
        </p:nvSpPr>
        <p:spPr>
          <a:xfrm>
            <a:off x="3259139" y="1764393"/>
            <a:ext cx="4164923"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person, place or thing</a:t>
            </a:r>
          </a:p>
        </p:txBody>
      </p:sp>
      <p:sp>
        <p:nvSpPr>
          <p:cNvPr id="8" name="TextBox 7"/>
          <p:cNvSpPr txBox="1"/>
          <p:nvPr/>
        </p:nvSpPr>
        <p:spPr>
          <a:xfrm>
            <a:off x="3259138" y="2180631"/>
            <a:ext cx="2361544"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doing word</a:t>
            </a:r>
          </a:p>
        </p:txBody>
      </p:sp>
      <p:sp>
        <p:nvSpPr>
          <p:cNvPr id="9" name="TextBox 8"/>
          <p:cNvSpPr txBox="1"/>
          <p:nvPr/>
        </p:nvSpPr>
        <p:spPr>
          <a:xfrm>
            <a:off x="3915832" y="2640491"/>
            <a:ext cx="6752169"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describing word (describes the noun)</a:t>
            </a:r>
          </a:p>
        </p:txBody>
      </p:sp>
      <p:sp>
        <p:nvSpPr>
          <p:cNvPr id="10" name="TextBox 9"/>
          <p:cNvSpPr txBox="1"/>
          <p:nvPr/>
        </p:nvSpPr>
        <p:spPr>
          <a:xfrm>
            <a:off x="3538221" y="3058785"/>
            <a:ext cx="6253635"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Describes how the “doing” was done.</a:t>
            </a:r>
          </a:p>
        </p:txBody>
      </p:sp>
      <p:pic>
        <p:nvPicPr>
          <p:cNvPr id="3" name="Picture 2"/>
          <p:cNvPicPr>
            <a:picLocks noChangeAspect="1"/>
          </p:cNvPicPr>
          <p:nvPr/>
        </p:nvPicPr>
        <p:blipFill>
          <a:blip r:embed="rId4"/>
          <a:stretch>
            <a:fillRect/>
          </a:stretch>
        </p:blipFill>
        <p:spPr>
          <a:xfrm>
            <a:off x="1927341" y="226588"/>
            <a:ext cx="1733855" cy="1292651"/>
          </a:xfrm>
          <a:prstGeom prst="rect">
            <a:avLst/>
          </a:prstGeom>
        </p:spPr>
      </p:pic>
    </p:spTree>
    <p:extLst>
      <p:ext uri="{BB962C8B-B14F-4D97-AF65-F5344CB8AC3E}">
        <p14:creationId xmlns:p14="http://schemas.microsoft.com/office/powerpoint/2010/main" val="25494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7ed6e09f66_0_50"/>
          <p:cNvSpPr txBox="1"/>
          <p:nvPr/>
        </p:nvSpPr>
        <p:spPr>
          <a:xfrm>
            <a:off x="2647725" y="677525"/>
            <a:ext cx="6543900" cy="1173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sz="3959" b="1">
                <a:solidFill>
                  <a:schemeClr val="dk1"/>
                </a:solidFill>
                <a:latin typeface="Calibri"/>
                <a:ea typeface="Calibri"/>
                <a:cs typeface="Calibri"/>
                <a:sym typeface="Calibri"/>
              </a:rPr>
              <a:t>Word classes</a:t>
            </a:r>
            <a:endParaRPr/>
          </a:p>
        </p:txBody>
      </p:sp>
      <p:sp>
        <p:nvSpPr>
          <p:cNvPr id="294" name="Google Shape;294;g7ed6e09f66_0_50"/>
          <p:cNvSpPr txBox="1"/>
          <p:nvPr/>
        </p:nvSpPr>
        <p:spPr>
          <a:xfrm>
            <a:off x="1809370" y="1728801"/>
            <a:ext cx="6709200" cy="1173300"/>
          </a:xfrm>
          <a:prstGeom prst="rect">
            <a:avLst/>
          </a:prstGeom>
          <a:noFill/>
          <a:ln>
            <a:noFill/>
          </a:ln>
        </p:spPr>
        <p:txBody>
          <a:bodyPr spcFirstLastPara="1" wrap="square" lIns="91425" tIns="91425" rIns="91425" bIns="91425" anchor="t" anchorCtr="0">
            <a:noAutofit/>
          </a:bodyPr>
          <a:lstStyle/>
          <a:p>
            <a:pPr marL="342900" indent="-342900">
              <a:spcBef>
                <a:spcPts val="0"/>
              </a:spcBef>
              <a:spcAft>
                <a:spcPts val="0"/>
              </a:spcAft>
              <a:buClr>
                <a:schemeClr val="dk1"/>
              </a:buClr>
              <a:buSzPts val="3200"/>
              <a:buChar char="•"/>
            </a:pPr>
            <a:r>
              <a:rPr lang="en-GB" sz="2800" dirty="0">
                <a:solidFill>
                  <a:srgbClr val="1D497D"/>
                </a:solidFill>
                <a:highlight>
                  <a:srgbClr val="FF0000"/>
                </a:highlight>
                <a:latin typeface="Comic Sans MS"/>
                <a:ea typeface="Comic Sans MS"/>
                <a:cs typeface="Comic Sans MS"/>
                <a:sym typeface="Comic Sans MS"/>
              </a:rPr>
              <a:t>Noun</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FFFF00"/>
                </a:highlight>
                <a:latin typeface="Comic Sans MS"/>
                <a:ea typeface="Comic Sans MS"/>
                <a:cs typeface="Comic Sans MS"/>
                <a:sym typeface="Comic Sans MS"/>
              </a:rPr>
              <a:t>Verb</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00FF00"/>
                </a:highlight>
                <a:latin typeface="Comic Sans MS"/>
                <a:ea typeface="Comic Sans MS"/>
                <a:cs typeface="Comic Sans MS"/>
                <a:sym typeface="Comic Sans MS"/>
              </a:rPr>
              <a:t>Adjective</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A4C2F4"/>
                </a:highlight>
                <a:latin typeface="Comic Sans MS"/>
                <a:ea typeface="Comic Sans MS"/>
                <a:cs typeface="Comic Sans MS"/>
                <a:sym typeface="Comic Sans MS"/>
              </a:rPr>
              <a:t>Adverb</a:t>
            </a:r>
            <a:r>
              <a:rPr lang="en-GB" sz="2800" dirty="0">
                <a:solidFill>
                  <a:srgbClr val="1D497D"/>
                </a:solidFill>
                <a:latin typeface="Comic Sans MS"/>
                <a:ea typeface="Comic Sans MS"/>
                <a:cs typeface="Comic Sans MS"/>
                <a:sym typeface="Comic Sans MS"/>
              </a:rPr>
              <a:t>-</a:t>
            </a:r>
            <a:endParaRPr dirty="0">
              <a:latin typeface="Calibri"/>
              <a:ea typeface="Calibri"/>
              <a:cs typeface="Calibri"/>
              <a:sym typeface="Calibri"/>
            </a:endParaRPr>
          </a:p>
        </p:txBody>
      </p:sp>
      <p:sp>
        <p:nvSpPr>
          <p:cNvPr id="295" name="Google Shape;295;g7ed6e09f66_0_50"/>
          <p:cNvSpPr txBox="1"/>
          <p:nvPr/>
        </p:nvSpPr>
        <p:spPr>
          <a:xfrm>
            <a:off x="2501700" y="3999175"/>
            <a:ext cx="7188600" cy="2247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2400">
                <a:solidFill>
                  <a:srgbClr val="1D497D"/>
                </a:solidFill>
                <a:latin typeface="Comic Sans MS"/>
                <a:ea typeface="Comic Sans MS"/>
                <a:cs typeface="Comic Sans MS"/>
                <a:sym typeface="Comic Sans MS"/>
              </a:rPr>
              <a:t>Find the nouns, verbs and adjectives in the sentences:</a:t>
            </a:r>
            <a:endParaRPr sz="240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a:solidFill>
                  <a:srgbClr val="1D497D"/>
                </a:solidFill>
                <a:highlight>
                  <a:srgbClr val="FF0000"/>
                </a:highlight>
                <a:latin typeface="Comic Sans MS"/>
                <a:ea typeface="Comic Sans MS"/>
                <a:cs typeface="Comic Sans MS"/>
                <a:sym typeface="Comic Sans MS"/>
              </a:rPr>
              <a:t>Jack</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tiptoed</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A4C2F4"/>
                </a:highlight>
                <a:latin typeface="Comic Sans MS"/>
                <a:ea typeface="Comic Sans MS"/>
                <a:cs typeface="Comic Sans MS"/>
                <a:sym typeface="Comic Sans MS"/>
              </a:rPr>
              <a:t>nervously</a:t>
            </a:r>
            <a:r>
              <a:rPr lang="en-GB" sz="2400">
                <a:solidFill>
                  <a:srgbClr val="1D497D"/>
                </a:solidFill>
                <a:latin typeface="Comic Sans MS"/>
                <a:ea typeface="Comic Sans MS"/>
                <a:cs typeface="Comic Sans MS"/>
                <a:sym typeface="Comic Sans MS"/>
              </a:rPr>
              <a:t> through the </a:t>
            </a:r>
            <a:r>
              <a:rPr lang="en-GB" sz="2400">
                <a:solidFill>
                  <a:srgbClr val="1D497D"/>
                </a:solidFill>
                <a:highlight>
                  <a:srgbClr val="00FF00"/>
                </a:highlight>
                <a:latin typeface="Comic Sans MS"/>
                <a:ea typeface="Comic Sans MS"/>
                <a:cs typeface="Comic Sans MS"/>
                <a:sym typeface="Comic Sans MS"/>
              </a:rPr>
              <a:t>narrow</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hallway</a:t>
            </a:r>
            <a:r>
              <a:rPr lang="en-GB" sz="2400">
                <a:solidFill>
                  <a:srgbClr val="1D497D"/>
                </a:solidFill>
                <a:latin typeface="Comic Sans MS"/>
                <a:ea typeface="Comic Sans MS"/>
                <a:cs typeface="Comic Sans MS"/>
                <a:sym typeface="Comic Sans MS"/>
              </a:rPr>
              <a:t>.</a:t>
            </a:r>
            <a:endParaRPr sz="240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a:solidFill>
                  <a:srgbClr val="1D497D"/>
                </a:solidFill>
                <a:latin typeface="Comic Sans MS"/>
                <a:ea typeface="Comic Sans MS"/>
                <a:cs typeface="Comic Sans MS"/>
                <a:sym typeface="Comic Sans MS"/>
              </a:rPr>
              <a:t>The </a:t>
            </a:r>
            <a:r>
              <a:rPr lang="en-GB" sz="2400">
                <a:solidFill>
                  <a:srgbClr val="1D497D"/>
                </a:solidFill>
                <a:highlight>
                  <a:srgbClr val="00FF00"/>
                </a:highlight>
                <a:latin typeface="Comic Sans MS"/>
                <a:ea typeface="Comic Sans MS"/>
                <a:cs typeface="Comic Sans MS"/>
                <a:sym typeface="Comic Sans MS"/>
              </a:rPr>
              <a:t>cute</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baby</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giggled</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A4C2F4"/>
                </a:highlight>
                <a:latin typeface="Comic Sans MS"/>
                <a:ea typeface="Comic Sans MS"/>
                <a:cs typeface="Comic Sans MS"/>
                <a:sym typeface="Comic Sans MS"/>
              </a:rPr>
              <a:t>loudly</a:t>
            </a:r>
            <a:r>
              <a:rPr lang="en-GB" sz="2400">
                <a:solidFill>
                  <a:srgbClr val="1D497D"/>
                </a:solidFill>
                <a:latin typeface="Comic Sans MS"/>
                <a:ea typeface="Comic Sans MS"/>
                <a:cs typeface="Comic Sans MS"/>
                <a:sym typeface="Comic Sans MS"/>
              </a:rPr>
              <a:t> as the </a:t>
            </a:r>
            <a:r>
              <a:rPr lang="en-GB" sz="2400">
                <a:solidFill>
                  <a:srgbClr val="1D497D"/>
                </a:solidFill>
                <a:highlight>
                  <a:srgbClr val="FF0000"/>
                </a:highlight>
                <a:latin typeface="Comic Sans MS"/>
                <a:ea typeface="Comic Sans MS"/>
                <a:cs typeface="Comic Sans MS"/>
                <a:sym typeface="Comic Sans MS"/>
              </a:rPr>
              <a:t>dog</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wagged</a:t>
            </a:r>
            <a:r>
              <a:rPr lang="en-GB" sz="2400">
                <a:solidFill>
                  <a:srgbClr val="1D497D"/>
                </a:solidFill>
                <a:latin typeface="Comic Sans MS"/>
                <a:ea typeface="Comic Sans MS"/>
                <a:cs typeface="Comic Sans MS"/>
                <a:sym typeface="Comic Sans MS"/>
              </a:rPr>
              <a:t> its </a:t>
            </a:r>
            <a:r>
              <a:rPr lang="en-GB" sz="2400">
                <a:solidFill>
                  <a:srgbClr val="1D497D"/>
                </a:solidFill>
                <a:highlight>
                  <a:srgbClr val="00FF00"/>
                </a:highlight>
                <a:latin typeface="Comic Sans MS"/>
                <a:ea typeface="Comic Sans MS"/>
                <a:cs typeface="Comic Sans MS"/>
                <a:sym typeface="Comic Sans MS"/>
              </a:rPr>
              <a:t>fluffy</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tail</a:t>
            </a:r>
            <a:r>
              <a:rPr lang="en-GB" sz="2400">
                <a:solidFill>
                  <a:srgbClr val="1D497D"/>
                </a:solidFill>
                <a:latin typeface="Comic Sans MS"/>
                <a:ea typeface="Comic Sans MS"/>
                <a:cs typeface="Comic Sans MS"/>
                <a:sym typeface="Comic Sans MS"/>
              </a:rPr>
              <a:t>.</a:t>
            </a:r>
            <a:endParaRPr sz="2400">
              <a:latin typeface="Calibri"/>
              <a:ea typeface="Calibri"/>
              <a:cs typeface="Calibri"/>
              <a:sym typeface="Calibri"/>
            </a:endParaRPr>
          </a:p>
        </p:txBody>
      </p:sp>
      <p:pic>
        <p:nvPicPr>
          <p:cNvPr id="297" name="Google Shape;297;g7ed6e09f66_0_50" descr="Image result for punctuation"/>
          <p:cNvPicPr preferRelativeResize="0"/>
          <p:nvPr/>
        </p:nvPicPr>
        <p:blipFill rotWithShape="1">
          <a:blip r:embed="rId3">
            <a:alphaModFix/>
          </a:blip>
          <a:srcRect/>
          <a:stretch/>
        </p:blipFill>
        <p:spPr>
          <a:xfrm>
            <a:off x="8688388" y="150814"/>
            <a:ext cx="1757362" cy="1368425"/>
          </a:xfrm>
          <a:prstGeom prst="rect">
            <a:avLst/>
          </a:prstGeom>
          <a:noFill/>
          <a:ln>
            <a:noFill/>
          </a:ln>
        </p:spPr>
      </p:pic>
      <p:sp>
        <p:nvSpPr>
          <p:cNvPr id="7" name="TextBox 6"/>
          <p:cNvSpPr txBox="1"/>
          <p:nvPr/>
        </p:nvSpPr>
        <p:spPr>
          <a:xfrm>
            <a:off x="3290484" y="1776773"/>
            <a:ext cx="4164923"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person, place or thing</a:t>
            </a:r>
          </a:p>
        </p:txBody>
      </p:sp>
      <p:sp>
        <p:nvSpPr>
          <p:cNvPr id="8" name="TextBox 7"/>
          <p:cNvSpPr txBox="1"/>
          <p:nvPr/>
        </p:nvSpPr>
        <p:spPr>
          <a:xfrm>
            <a:off x="3259138" y="2217400"/>
            <a:ext cx="2361544"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doing word</a:t>
            </a:r>
          </a:p>
        </p:txBody>
      </p:sp>
      <p:sp>
        <p:nvSpPr>
          <p:cNvPr id="9" name="TextBox 8"/>
          <p:cNvSpPr txBox="1"/>
          <p:nvPr/>
        </p:nvSpPr>
        <p:spPr>
          <a:xfrm>
            <a:off x="3915832" y="2640491"/>
            <a:ext cx="6752169"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describing word (describes the noun)</a:t>
            </a:r>
          </a:p>
        </p:txBody>
      </p:sp>
      <p:sp>
        <p:nvSpPr>
          <p:cNvPr id="10" name="TextBox 9"/>
          <p:cNvSpPr txBox="1"/>
          <p:nvPr/>
        </p:nvSpPr>
        <p:spPr>
          <a:xfrm>
            <a:off x="3538221" y="3058785"/>
            <a:ext cx="6253635"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Describes how the “doing” was done.</a:t>
            </a:r>
          </a:p>
        </p:txBody>
      </p:sp>
      <p:pic>
        <p:nvPicPr>
          <p:cNvPr id="11" name="Picture 10"/>
          <p:cNvPicPr>
            <a:picLocks noChangeAspect="1"/>
          </p:cNvPicPr>
          <p:nvPr/>
        </p:nvPicPr>
        <p:blipFill>
          <a:blip r:embed="rId4"/>
          <a:stretch>
            <a:fillRect/>
          </a:stretch>
        </p:blipFill>
        <p:spPr>
          <a:xfrm>
            <a:off x="1927341" y="226588"/>
            <a:ext cx="1733855" cy="1292651"/>
          </a:xfrm>
          <a:prstGeom prst="rect">
            <a:avLst/>
          </a:prstGeom>
        </p:spPr>
      </p:pic>
    </p:spTree>
    <p:extLst>
      <p:ext uri="{BB962C8B-B14F-4D97-AF65-F5344CB8AC3E}">
        <p14:creationId xmlns:p14="http://schemas.microsoft.com/office/powerpoint/2010/main" val="38051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
          <p:cNvSpPr txBox="1"/>
          <p:nvPr/>
        </p:nvSpPr>
        <p:spPr>
          <a:xfrm>
            <a:off x="2495550" y="109538"/>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Punctuation</a:t>
            </a:r>
            <a:endParaRPr sz="3959" b="1">
              <a:solidFill>
                <a:schemeClr val="dk1"/>
              </a:solidFill>
              <a:latin typeface="Calibri"/>
              <a:ea typeface="Calibri"/>
              <a:cs typeface="Calibri"/>
              <a:sym typeface="Calibri"/>
            </a:endParaRPr>
          </a:p>
        </p:txBody>
      </p:sp>
      <p:sp>
        <p:nvSpPr>
          <p:cNvPr id="313" name="Google Shape;313;p5"/>
          <p:cNvSpPr txBox="1"/>
          <p:nvPr/>
        </p:nvSpPr>
        <p:spPr>
          <a:xfrm>
            <a:off x="1747225" y="3168025"/>
            <a:ext cx="8320200" cy="126184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Question marks- when a question is asked.</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Can you help please?</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Do you have a spare pen?</a:t>
            </a:r>
            <a:endParaRPr dirty="0"/>
          </a:p>
        </p:txBody>
      </p:sp>
      <p:sp>
        <p:nvSpPr>
          <p:cNvPr id="314" name="Google Shape;314;p5"/>
          <p:cNvSpPr txBox="1"/>
          <p:nvPr/>
        </p:nvSpPr>
        <p:spPr>
          <a:xfrm>
            <a:off x="1676400" y="4918201"/>
            <a:ext cx="6160200" cy="163117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Exclamation marks</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How beautiful the sky is!</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What an exciting journey that was!</a:t>
            </a:r>
            <a:endParaRPr dirty="0"/>
          </a:p>
          <a:p>
            <a:pPr marL="285750" indent="-133350">
              <a:spcBef>
                <a:spcPts val="0"/>
              </a:spcBef>
              <a:spcAft>
                <a:spcPts val="0"/>
              </a:spcAft>
              <a:buClr>
                <a:schemeClr val="dk1"/>
              </a:buClr>
              <a:buSzPts val="2400"/>
            </a:pPr>
            <a:endParaRPr sz="2400" dirty="0">
              <a:solidFill>
                <a:schemeClr val="dk1"/>
              </a:solidFill>
              <a:latin typeface="Comic Sans MS"/>
              <a:ea typeface="Comic Sans MS"/>
              <a:cs typeface="Comic Sans MS"/>
              <a:sym typeface="Comic Sans MS"/>
            </a:endParaRPr>
          </a:p>
        </p:txBody>
      </p:sp>
      <p:sp>
        <p:nvSpPr>
          <p:cNvPr id="315" name="Google Shape;315;p5"/>
          <p:cNvSpPr txBox="1"/>
          <p:nvPr/>
        </p:nvSpPr>
        <p:spPr>
          <a:xfrm>
            <a:off x="1676400" y="1037851"/>
            <a:ext cx="9251100" cy="1692731"/>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Full stops- to show the end of a sentence/statement.</a:t>
            </a:r>
            <a:endParaRPr sz="2800" dirty="0">
              <a:solidFill>
                <a:srgbClr val="1D497D"/>
              </a:solidFill>
              <a:latin typeface="Comic Sans MS"/>
              <a:ea typeface="Comic Sans MS"/>
              <a:cs typeface="Comic Sans MS"/>
              <a:sym typeface="Comic Sans MS"/>
            </a:endParaRPr>
          </a:p>
          <a:p>
            <a:pPr>
              <a:spcBef>
                <a:spcPts val="0"/>
              </a:spcBef>
              <a:spcAft>
                <a:spcPts val="0"/>
              </a:spcAft>
            </a:pPr>
            <a:r>
              <a:rPr lang="en-GB" sz="2800" dirty="0">
                <a:solidFill>
                  <a:srgbClr val="1D497D"/>
                </a:solidFill>
                <a:latin typeface="Comic Sans MS"/>
                <a:ea typeface="Comic Sans MS"/>
                <a:cs typeface="Comic Sans MS"/>
                <a:sym typeface="Comic Sans MS"/>
              </a:rPr>
              <a:t>Capital Letter – beginning of sentences, names, places</a:t>
            </a:r>
            <a:endParaRPr sz="2400" dirty="0">
              <a:solidFill>
                <a:schemeClr val="accent1"/>
              </a:solidFill>
              <a:latin typeface="Comic Sans MS"/>
              <a:ea typeface="Comic Sans MS"/>
              <a:cs typeface="Comic Sans MS"/>
              <a:sym typeface="Comic Sans MS"/>
            </a:endParaRPr>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Tim is best friends with Sam.</a:t>
            </a:r>
            <a:endParaRPr sz="2400" dirty="0">
              <a:solidFill>
                <a:schemeClr val="dk1"/>
              </a:solidFill>
              <a:latin typeface="Comic Sans MS"/>
              <a:ea typeface="Comic Sans MS"/>
              <a:cs typeface="Comic Sans MS"/>
              <a:sym typeface="Comic Sans MS"/>
            </a:endParaRPr>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Kate lives in London.</a:t>
            </a:r>
            <a:endParaRPr sz="2400" dirty="0">
              <a:solidFill>
                <a:schemeClr val="dk1"/>
              </a:solidFill>
              <a:latin typeface="Arial"/>
              <a:ea typeface="Arial"/>
              <a:cs typeface="Arial"/>
              <a:sym typeface="Arial"/>
            </a:endParaRPr>
          </a:p>
        </p:txBody>
      </p:sp>
      <p:pic>
        <p:nvPicPr>
          <p:cNvPr id="317" name="Google Shape;317;p5" descr="Image result for punctuation"/>
          <p:cNvPicPr preferRelativeResize="0"/>
          <p:nvPr/>
        </p:nvPicPr>
        <p:blipFill rotWithShape="1">
          <a:blip r:embed="rId3">
            <a:alphaModFix/>
          </a:blip>
          <a:srcRect/>
          <a:stretch/>
        </p:blipFill>
        <p:spPr>
          <a:xfrm>
            <a:off x="9409114" y="80963"/>
            <a:ext cx="1108075" cy="863600"/>
          </a:xfrm>
          <a:prstGeom prst="rect">
            <a:avLst/>
          </a:prstGeom>
          <a:noFill/>
          <a:ln>
            <a:noFill/>
          </a:ln>
        </p:spPr>
      </p:pic>
      <p:pic>
        <p:nvPicPr>
          <p:cNvPr id="8" name="Picture 7"/>
          <p:cNvPicPr>
            <a:picLocks noChangeAspect="1"/>
          </p:cNvPicPr>
          <p:nvPr/>
        </p:nvPicPr>
        <p:blipFill>
          <a:blip r:embed="rId4"/>
          <a:stretch>
            <a:fillRect/>
          </a:stretch>
        </p:blipFill>
        <p:spPr>
          <a:xfrm>
            <a:off x="7836601" y="4587646"/>
            <a:ext cx="2571759" cy="1917338"/>
          </a:xfrm>
          <a:prstGeom prst="rect">
            <a:avLst/>
          </a:prstGeom>
        </p:spPr>
      </p:pic>
    </p:spTree>
    <p:extLst>
      <p:ext uri="{BB962C8B-B14F-4D97-AF65-F5344CB8AC3E}">
        <p14:creationId xmlns:p14="http://schemas.microsoft.com/office/powerpoint/2010/main" val="89277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p:bldP spid="3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24"/>
          <a:stretch/>
        </p:blipFill>
        <p:spPr>
          <a:xfrm>
            <a:off x="0" y="0"/>
            <a:ext cx="12192000" cy="6858000"/>
          </a:xfrm>
          <a:prstGeom prst="rect">
            <a:avLst/>
          </a:prstGeom>
        </p:spPr>
      </p:pic>
      <p:sp>
        <p:nvSpPr>
          <p:cNvPr id="3" name="Content Placeholder 2"/>
          <p:cNvSpPr>
            <a:spLocks noGrp="1"/>
          </p:cNvSpPr>
          <p:nvPr>
            <p:ph idx="1"/>
          </p:nvPr>
        </p:nvSpPr>
        <p:spPr/>
        <p:txBody>
          <a:bodyPr/>
          <a:lstStyle/>
          <a:p>
            <a:endParaRPr lang="en-GB"/>
          </a:p>
        </p:txBody>
      </p:sp>
      <p:pic>
        <p:nvPicPr>
          <p:cNvPr id="9" name="Picture 8"/>
          <p:cNvPicPr>
            <a:picLocks noChangeAspect="1"/>
          </p:cNvPicPr>
          <p:nvPr/>
        </p:nvPicPr>
        <p:blipFill>
          <a:blip r:embed="rId3"/>
          <a:stretch>
            <a:fillRect/>
          </a:stretch>
        </p:blipFill>
        <p:spPr>
          <a:xfrm>
            <a:off x="2978331" y="237383"/>
            <a:ext cx="8451669" cy="6383234"/>
          </a:xfrm>
          <a:prstGeom prst="rect">
            <a:avLst/>
          </a:prstGeom>
        </p:spPr>
      </p:pic>
      <p:sp>
        <p:nvSpPr>
          <p:cNvPr id="4" name="Rectangle 3"/>
          <p:cNvSpPr/>
          <p:nvPr/>
        </p:nvSpPr>
        <p:spPr>
          <a:xfrm>
            <a:off x="3143672" y="3068960"/>
            <a:ext cx="1080120" cy="9361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9243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5"/>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Sentence Types</a:t>
            </a:r>
            <a:endParaRPr sz="3959" b="1">
              <a:solidFill>
                <a:schemeClr val="dk1"/>
              </a:solidFill>
              <a:latin typeface="Calibri"/>
              <a:ea typeface="Calibri"/>
              <a:cs typeface="Calibri"/>
              <a:sym typeface="Calibri"/>
            </a:endParaRPr>
          </a:p>
        </p:txBody>
      </p:sp>
      <p:pic>
        <p:nvPicPr>
          <p:cNvPr id="324" name="Google Shape;324;p15" descr="Image result for punctuation"/>
          <p:cNvPicPr preferRelativeResize="0"/>
          <p:nvPr/>
        </p:nvPicPr>
        <p:blipFill rotWithShape="1">
          <a:blip r:embed="rId3">
            <a:alphaModFix/>
          </a:blip>
          <a:srcRect/>
          <a:stretch/>
        </p:blipFill>
        <p:spPr>
          <a:xfrm>
            <a:off x="8543926" y="215901"/>
            <a:ext cx="1757363" cy="1368425"/>
          </a:xfrm>
          <a:prstGeom prst="rect">
            <a:avLst/>
          </a:prstGeom>
          <a:noFill/>
          <a:ln>
            <a:noFill/>
          </a:ln>
        </p:spPr>
      </p:pic>
      <p:sp>
        <p:nvSpPr>
          <p:cNvPr id="325" name="Google Shape;325;p15"/>
          <p:cNvSpPr txBox="1"/>
          <p:nvPr/>
        </p:nvSpPr>
        <p:spPr>
          <a:xfrm>
            <a:off x="2186075" y="1426375"/>
            <a:ext cx="5759400" cy="132390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Exclamatory – begins with a what or a how, contains a verb and a noun, end with ! </a:t>
            </a:r>
            <a:endParaRPr sz="2000"/>
          </a:p>
          <a:p>
            <a:pPr algn="ctr">
              <a:spcBef>
                <a:spcPts val="0"/>
              </a:spcBef>
              <a:spcAft>
                <a:spcPts val="0"/>
              </a:spcAft>
            </a:pPr>
            <a:r>
              <a:rPr lang="en-GB" sz="2000">
                <a:solidFill>
                  <a:schemeClr val="dk1"/>
                </a:solidFill>
                <a:latin typeface="Comic Sans MS"/>
                <a:ea typeface="Comic Sans MS"/>
                <a:cs typeface="Comic Sans MS"/>
                <a:sym typeface="Comic Sans MS"/>
              </a:rPr>
              <a:t>What an exciting adventure that was!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How handsome the prince looks!</a:t>
            </a:r>
            <a:endParaRPr/>
          </a:p>
        </p:txBody>
      </p:sp>
      <p:sp>
        <p:nvSpPr>
          <p:cNvPr id="326" name="Google Shape;326;p15"/>
          <p:cNvSpPr txBox="1"/>
          <p:nvPr/>
        </p:nvSpPr>
        <p:spPr>
          <a:xfrm>
            <a:off x="4906964" y="2930525"/>
            <a:ext cx="5761037" cy="101600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Commands – bossy sentences, imperative verbs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Don’t eat the sweets!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Cut the shape out.</a:t>
            </a:r>
            <a:endParaRPr/>
          </a:p>
        </p:txBody>
      </p:sp>
      <p:sp>
        <p:nvSpPr>
          <p:cNvPr id="327" name="Google Shape;327;p15"/>
          <p:cNvSpPr txBox="1"/>
          <p:nvPr/>
        </p:nvSpPr>
        <p:spPr>
          <a:xfrm>
            <a:off x="1703389" y="3930651"/>
            <a:ext cx="5761037" cy="1323975"/>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Questions – Asks something, ends in a question mark</a:t>
            </a:r>
            <a:endParaRPr/>
          </a:p>
          <a:p>
            <a:pPr algn="ctr">
              <a:spcBef>
                <a:spcPts val="0"/>
              </a:spcBef>
              <a:spcAft>
                <a:spcPts val="0"/>
              </a:spcAft>
            </a:pPr>
            <a:r>
              <a:rPr lang="en-GB" sz="2000">
                <a:solidFill>
                  <a:schemeClr val="dk1"/>
                </a:solidFill>
                <a:latin typeface="Comic Sans MS"/>
                <a:ea typeface="Comic Sans MS"/>
                <a:cs typeface="Comic Sans MS"/>
                <a:sym typeface="Comic Sans MS"/>
              </a:rPr>
              <a:t>Can I come too?</a:t>
            </a:r>
            <a:endParaRPr/>
          </a:p>
          <a:p>
            <a:pPr algn="ctr">
              <a:spcBef>
                <a:spcPts val="0"/>
              </a:spcBef>
              <a:spcAft>
                <a:spcPts val="0"/>
              </a:spcAft>
            </a:pPr>
            <a:r>
              <a:rPr lang="en-GB" sz="2000">
                <a:solidFill>
                  <a:schemeClr val="dk1"/>
                </a:solidFill>
                <a:latin typeface="Comic Sans MS"/>
                <a:ea typeface="Comic Sans MS"/>
                <a:cs typeface="Comic Sans MS"/>
                <a:sym typeface="Comic Sans MS"/>
              </a:rPr>
              <a:t>What colour is the sky?</a:t>
            </a:r>
            <a:endParaRPr/>
          </a:p>
        </p:txBody>
      </p:sp>
      <p:sp>
        <p:nvSpPr>
          <p:cNvPr id="328" name="Google Shape;328;p15"/>
          <p:cNvSpPr txBox="1"/>
          <p:nvPr/>
        </p:nvSpPr>
        <p:spPr>
          <a:xfrm>
            <a:off x="4800600" y="5373689"/>
            <a:ext cx="5759450" cy="132238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Statement – gives information, ends in a full stop</a:t>
            </a:r>
            <a:endParaRPr/>
          </a:p>
          <a:p>
            <a:pPr algn="ctr">
              <a:spcBef>
                <a:spcPts val="0"/>
              </a:spcBef>
              <a:spcAft>
                <a:spcPts val="0"/>
              </a:spcAft>
            </a:pPr>
            <a:r>
              <a:rPr lang="en-GB" sz="2000">
                <a:solidFill>
                  <a:schemeClr val="dk1"/>
                </a:solidFill>
                <a:latin typeface="Comic Sans MS"/>
                <a:ea typeface="Comic Sans MS"/>
                <a:cs typeface="Comic Sans MS"/>
                <a:sym typeface="Comic Sans MS"/>
              </a:rPr>
              <a:t>The bird has grey feathers.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Jack and Jill fell down the hill.</a:t>
            </a:r>
            <a:endParaRPr/>
          </a:p>
        </p:txBody>
      </p:sp>
      <p:pic>
        <p:nvPicPr>
          <p:cNvPr id="9" name="Picture 8"/>
          <p:cNvPicPr>
            <a:picLocks noChangeAspect="1"/>
          </p:cNvPicPr>
          <p:nvPr/>
        </p:nvPicPr>
        <p:blipFill>
          <a:blip r:embed="rId4"/>
          <a:stretch>
            <a:fillRect/>
          </a:stretch>
        </p:blipFill>
        <p:spPr>
          <a:xfrm>
            <a:off x="1703389" y="189863"/>
            <a:ext cx="1733855" cy="1292651"/>
          </a:xfrm>
          <a:prstGeom prst="rect">
            <a:avLst/>
          </a:prstGeom>
        </p:spPr>
      </p:pic>
    </p:spTree>
    <p:extLst>
      <p:ext uri="{BB962C8B-B14F-4D97-AF65-F5344CB8AC3E}">
        <p14:creationId xmlns:p14="http://schemas.microsoft.com/office/powerpoint/2010/main" val="390366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4"/>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Prefixes</a:t>
            </a:r>
            <a:endParaRPr sz="3959" b="1">
              <a:solidFill>
                <a:schemeClr val="dk1"/>
              </a:solidFill>
              <a:latin typeface="Calibri"/>
              <a:ea typeface="Calibri"/>
              <a:cs typeface="Calibri"/>
              <a:sym typeface="Calibri"/>
            </a:endParaRPr>
          </a:p>
        </p:txBody>
      </p:sp>
      <p:pic>
        <p:nvPicPr>
          <p:cNvPr id="399" name="Google Shape;399;p14" descr="Image result for punctuation"/>
          <p:cNvPicPr preferRelativeResize="0"/>
          <p:nvPr/>
        </p:nvPicPr>
        <p:blipFill rotWithShape="1">
          <a:blip r:embed="rId3">
            <a:alphaModFix/>
          </a:blip>
          <a:srcRect/>
          <a:stretch/>
        </p:blipFill>
        <p:spPr>
          <a:xfrm>
            <a:off x="8978900" y="215900"/>
            <a:ext cx="1322388" cy="1030288"/>
          </a:xfrm>
          <a:prstGeom prst="rect">
            <a:avLst/>
          </a:prstGeom>
          <a:noFill/>
          <a:ln>
            <a:noFill/>
          </a:ln>
        </p:spPr>
      </p:pic>
      <p:graphicFrame>
        <p:nvGraphicFramePr>
          <p:cNvPr id="400" name="Google Shape;400;p14"/>
          <p:cNvGraphicFramePr/>
          <p:nvPr/>
        </p:nvGraphicFramePr>
        <p:xfrm>
          <a:off x="3048001" y="1397000"/>
          <a:ext cx="5495925" cy="3760750"/>
        </p:xfrm>
        <a:graphic>
          <a:graphicData uri="http://schemas.openxmlformats.org/drawingml/2006/table">
            <a:tbl>
              <a:tblPr firstRow="1" bandRow="1">
                <a:noFill/>
              </a:tblPr>
              <a:tblGrid>
                <a:gridCol w="2415650">
                  <a:extLst>
                    <a:ext uri="{9D8B030D-6E8A-4147-A177-3AD203B41FA5}">
                      <a16:colId xmlns:a16="http://schemas.microsoft.com/office/drawing/2014/main" val="20000"/>
                    </a:ext>
                  </a:extLst>
                </a:gridCol>
                <a:gridCol w="3080275">
                  <a:extLst>
                    <a:ext uri="{9D8B030D-6E8A-4147-A177-3AD203B41FA5}">
                      <a16:colId xmlns:a16="http://schemas.microsoft.com/office/drawing/2014/main" val="20001"/>
                    </a:ext>
                  </a:extLst>
                </a:gridCol>
              </a:tblGrid>
              <a:tr h="1373500">
                <a:tc>
                  <a:txBody>
                    <a:bodyPr/>
                    <a:lstStyle/>
                    <a:p>
                      <a:pPr marL="0" marR="0" lvl="0" indent="0" algn="l" rtl="0">
                        <a:spcBef>
                          <a:spcPts val="0"/>
                        </a:spcBef>
                        <a:spcAft>
                          <a:spcPts val="0"/>
                        </a:spcAft>
                        <a:buNone/>
                      </a:pPr>
                      <a:r>
                        <a:rPr lang="en-GB" sz="2800"/>
                        <a:t>root word</a:t>
                      </a:r>
                      <a:endParaRPr sz="2800"/>
                    </a:p>
                  </a:txBody>
                  <a:tcPr marL="91425" marR="91425" marT="45725" marB="45725"/>
                </a:tc>
                <a:tc>
                  <a:txBody>
                    <a:bodyPr/>
                    <a:lstStyle/>
                    <a:p>
                      <a:pPr marL="0" marR="0" lvl="0" indent="0" algn="l" rtl="0">
                        <a:spcBef>
                          <a:spcPts val="0"/>
                        </a:spcBef>
                        <a:spcAft>
                          <a:spcPts val="0"/>
                        </a:spcAft>
                        <a:buNone/>
                      </a:pPr>
                      <a:r>
                        <a:rPr lang="en-GB" sz="2800"/>
                        <a:t>Un-</a:t>
                      </a:r>
                      <a:endParaRPr sz="2800"/>
                    </a:p>
                  </a:txBody>
                  <a:tcPr marL="91425" marR="91425" marT="45725" marB="45725"/>
                </a:tc>
                <a:extLst>
                  <a:ext uri="{0D108BD9-81ED-4DB2-BD59-A6C34878D82A}">
                    <a16:rowId xmlns:a16="http://schemas.microsoft.com/office/drawing/2014/main" val="10000"/>
                  </a:ext>
                </a:extLst>
              </a:tr>
              <a:tr h="795750">
                <a:tc>
                  <a:txBody>
                    <a:bodyPr/>
                    <a:lstStyle/>
                    <a:p>
                      <a:pPr marL="0" marR="0" lvl="0" indent="0" algn="l" rtl="0">
                        <a:spcBef>
                          <a:spcPts val="0"/>
                        </a:spcBef>
                        <a:spcAft>
                          <a:spcPts val="0"/>
                        </a:spcAft>
                        <a:buNone/>
                      </a:pPr>
                      <a:r>
                        <a:rPr lang="en-GB" sz="2800"/>
                        <a:t>Happy</a:t>
                      </a:r>
                      <a:endParaRPr sz="2800"/>
                    </a:p>
                  </a:txBody>
                  <a:tcPr marL="91425" marR="91425" marT="45725" marB="45725"/>
                </a:tc>
                <a:tc>
                  <a:txBody>
                    <a:bodyPr/>
                    <a:lstStyle/>
                    <a:p>
                      <a:pPr marL="0" marR="0" lvl="0" indent="0" algn="l" rtl="0">
                        <a:spcBef>
                          <a:spcPts val="0"/>
                        </a:spcBef>
                        <a:spcAft>
                          <a:spcPts val="0"/>
                        </a:spcAft>
                        <a:buNone/>
                      </a:pPr>
                      <a:r>
                        <a:rPr lang="en-GB" sz="2800"/>
                        <a:t>unhappy</a:t>
                      </a:r>
                      <a:endParaRPr sz="2800"/>
                    </a:p>
                  </a:txBody>
                  <a:tcPr marL="91425" marR="91425" marT="45725" marB="45725"/>
                </a:tc>
                <a:extLst>
                  <a:ext uri="{0D108BD9-81ED-4DB2-BD59-A6C34878D82A}">
                    <a16:rowId xmlns:a16="http://schemas.microsoft.com/office/drawing/2014/main" val="10001"/>
                  </a:ext>
                </a:extLst>
              </a:tr>
              <a:tr h="795750">
                <a:tc>
                  <a:txBody>
                    <a:bodyPr/>
                    <a:lstStyle/>
                    <a:p>
                      <a:pPr marL="0" marR="0" lvl="0" indent="0" algn="l" rtl="0">
                        <a:spcBef>
                          <a:spcPts val="0"/>
                        </a:spcBef>
                        <a:spcAft>
                          <a:spcPts val="0"/>
                        </a:spcAft>
                        <a:buNone/>
                      </a:pPr>
                      <a:r>
                        <a:rPr lang="en-GB" sz="2800"/>
                        <a:t>lock</a:t>
                      </a:r>
                      <a:endParaRPr sz="2800"/>
                    </a:p>
                  </a:txBody>
                  <a:tcPr marL="91425" marR="91425" marT="45725" marB="45725"/>
                </a:tc>
                <a:tc>
                  <a:txBody>
                    <a:bodyPr/>
                    <a:lstStyle/>
                    <a:p>
                      <a:pPr marL="0" marR="0" lvl="0" indent="0" algn="l" rtl="0">
                        <a:spcBef>
                          <a:spcPts val="0"/>
                        </a:spcBef>
                        <a:spcAft>
                          <a:spcPts val="0"/>
                        </a:spcAft>
                        <a:buNone/>
                      </a:pPr>
                      <a:r>
                        <a:rPr lang="en-GB" sz="2800"/>
                        <a:t>unlock</a:t>
                      </a:r>
                      <a:endParaRPr sz="2800"/>
                    </a:p>
                  </a:txBody>
                  <a:tcPr marL="91425" marR="91425" marT="45725" marB="45725"/>
                </a:tc>
                <a:extLst>
                  <a:ext uri="{0D108BD9-81ED-4DB2-BD59-A6C34878D82A}">
                    <a16:rowId xmlns:a16="http://schemas.microsoft.com/office/drawing/2014/main" val="10002"/>
                  </a:ext>
                </a:extLst>
              </a:tr>
              <a:tr h="795750">
                <a:tc>
                  <a:txBody>
                    <a:bodyPr/>
                    <a:lstStyle/>
                    <a:p>
                      <a:pPr marL="0" marR="0" lvl="0" indent="0" algn="l" rtl="0">
                        <a:spcBef>
                          <a:spcPts val="0"/>
                        </a:spcBef>
                        <a:spcAft>
                          <a:spcPts val="0"/>
                        </a:spcAft>
                        <a:buNone/>
                      </a:pPr>
                      <a:r>
                        <a:rPr lang="en-GB" sz="2800"/>
                        <a:t>fair</a:t>
                      </a:r>
                      <a:endParaRPr sz="2800"/>
                    </a:p>
                  </a:txBody>
                  <a:tcPr marL="91425" marR="91425" marT="45725" marB="45725"/>
                </a:tc>
                <a:tc>
                  <a:txBody>
                    <a:bodyPr/>
                    <a:lstStyle/>
                    <a:p>
                      <a:pPr marL="0" marR="0" lvl="0" indent="0" algn="l" rtl="0">
                        <a:spcBef>
                          <a:spcPts val="0"/>
                        </a:spcBef>
                        <a:spcAft>
                          <a:spcPts val="0"/>
                        </a:spcAft>
                        <a:buNone/>
                      </a:pPr>
                      <a:r>
                        <a:rPr lang="en-GB" sz="2800"/>
                        <a:t>unfair</a:t>
                      </a:r>
                      <a:endParaRPr sz="2800"/>
                    </a:p>
                  </a:txBody>
                  <a:tcPr marL="91425" marR="91425" marT="45725" marB="45725"/>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4"/>
          <a:stretch>
            <a:fillRect/>
          </a:stretch>
        </p:blipFill>
        <p:spPr>
          <a:xfrm>
            <a:off x="1733377" y="214894"/>
            <a:ext cx="1733855" cy="1292651"/>
          </a:xfrm>
          <a:prstGeom prst="rect">
            <a:avLst/>
          </a:prstGeom>
        </p:spPr>
      </p:pic>
    </p:spTree>
    <p:extLst>
      <p:ext uri="{BB962C8B-B14F-4D97-AF65-F5344CB8AC3E}">
        <p14:creationId xmlns:p14="http://schemas.microsoft.com/office/powerpoint/2010/main" val="1926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0"/>
          <p:cNvSpPr/>
          <p:nvPr/>
        </p:nvSpPr>
        <p:spPr>
          <a:xfrm>
            <a:off x="3309175" y="234885"/>
            <a:ext cx="5329200" cy="1310831"/>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So, how can I support my child at home?</a:t>
            </a:r>
            <a:endParaRPr/>
          </a:p>
        </p:txBody>
      </p:sp>
      <p:pic>
        <p:nvPicPr>
          <p:cNvPr id="414" name="Google Shape;414;p20" descr="http://www.cpukforum.com/forum/uploads/gallery_4487_260_5369.gif"/>
          <p:cNvPicPr preferRelativeResize="0"/>
          <p:nvPr/>
        </p:nvPicPr>
        <p:blipFill rotWithShape="1">
          <a:blip r:embed="rId3">
            <a:alphaModFix/>
          </a:blip>
          <a:srcRect/>
          <a:stretch/>
        </p:blipFill>
        <p:spPr>
          <a:xfrm>
            <a:off x="1703388" y="188914"/>
            <a:ext cx="1555750" cy="1501775"/>
          </a:xfrm>
          <a:prstGeom prst="rect">
            <a:avLst/>
          </a:prstGeom>
          <a:noFill/>
          <a:ln>
            <a:noFill/>
          </a:ln>
        </p:spPr>
      </p:pic>
      <p:pic>
        <p:nvPicPr>
          <p:cNvPr id="415" name="Google Shape;415;p20" descr="Image result for punctuation"/>
          <p:cNvPicPr preferRelativeResize="0"/>
          <p:nvPr/>
        </p:nvPicPr>
        <p:blipFill rotWithShape="1">
          <a:blip r:embed="rId4">
            <a:alphaModFix/>
          </a:blip>
          <a:srcRect/>
          <a:stretch/>
        </p:blipFill>
        <p:spPr>
          <a:xfrm>
            <a:off x="8688388" y="150814"/>
            <a:ext cx="1757362" cy="1368425"/>
          </a:xfrm>
          <a:prstGeom prst="rect">
            <a:avLst/>
          </a:prstGeom>
          <a:noFill/>
          <a:ln>
            <a:noFill/>
          </a:ln>
        </p:spPr>
      </p:pic>
      <p:sp>
        <p:nvSpPr>
          <p:cNvPr id="417" name="Google Shape;417;p20"/>
          <p:cNvSpPr txBox="1"/>
          <p:nvPr/>
        </p:nvSpPr>
        <p:spPr>
          <a:xfrm>
            <a:off x="1703388" y="4124935"/>
            <a:ext cx="2087700" cy="922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Spot the …. games when out with your child</a:t>
            </a:r>
            <a:r>
              <a:rPr lang="en-GB" dirty="0">
                <a:solidFill>
                  <a:schemeClr val="dk1"/>
                </a:solidFill>
                <a:latin typeface="Comic Sans MS"/>
                <a:ea typeface="Comic Sans MS"/>
                <a:cs typeface="Comic Sans MS"/>
                <a:sym typeface="Comic Sans MS"/>
              </a:rPr>
              <a:t>.</a:t>
            </a:r>
            <a:endParaRPr dirty="0"/>
          </a:p>
        </p:txBody>
      </p:sp>
      <p:sp>
        <p:nvSpPr>
          <p:cNvPr id="418" name="Google Shape;418;p20"/>
          <p:cNvSpPr txBox="1"/>
          <p:nvPr/>
        </p:nvSpPr>
        <p:spPr>
          <a:xfrm>
            <a:off x="8642463" y="4868863"/>
            <a:ext cx="2089200" cy="646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Use adverbs when cooking</a:t>
            </a:r>
            <a:r>
              <a:rPr lang="en-GB" dirty="0">
                <a:solidFill>
                  <a:schemeClr val="dk1"/>
                </a:solidFill>
                <a:latin typeface="Comic Sans MS"/>
                <a:ea typeface="Comic Sans MS"/>
                <a:cs typeface="Comic Sans MS"/>
                <a:sym typeface="Comic Sans MS"/>
              </a:rPr>
              <a:t>.</a:t>
            </a:r>
            <a:endParaRPr dirty="0"/>
          </a:p>
        </p:txBody>
      </p:sp>
      <p:sp>
        <p:nvSpPr>
          <p:cNvPr id="419" name="Google Shape;419;p20"/>
          <p:cNvSpPr txBox="1"/>
          <p:nvPr/>
        </p:nvSpPr>
        <p:spPr>
          <a:xfrm>
            <a:off x="6219025" y="4940525"/>
            <a:ext cx="2087700" cy="14763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a:solidFill>
                  <a:srgbClr val="1D497D"/>
                </a:solidFill>
                <a:latin typeface="Comic Sans MS"/>
                <a:ea typeface="Comic Sans MS"/>
                <a:cs typeface="Comic Sans MS"/>
                <a:sym typeface="Comic Sans MS"/>
              </a:rPr>
              <a:t>Spotting punctuation or grammar features when reading.</a:t>
            </a:r>
            <a:endParaRPr/>
          </a:p>
        </p:txBody>
      </p:sp>
      <p:sp>
        <p:nvSpPr>
          <p:cNvPr id="420" name="Google Shape;420;p20"/>
          <p:cNvSpPr txBox="1"/>
          <p:nvPr/>
        </p:nvSpPr>
        <p:spPr>
          <a:xfrm>
            <a:off x="1871332" y="5515064"/>
            <a:ext cx="2089150" cy="92392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Adjectives to describe your surroundings</a:t>
            </a:r>
            <a:r>
              <a:rPr lang="en-GB" dirty="0">
                <a:solidFill>
                  <a:schemeClr val="dk1"/>
                </a:solidFill>
                <a:latin typeface="Comic Sans MS"/>
                <a:ea typeface="Comic Sans MS"/>
                <a:cs typeface="Comic Sans MS"/>
                <a:sym typeface="Comic Sans MS"/>
              </a:rPr>
              <a:t>.</a:t>
            </a:r>
            <a:endParaRPr dirty="0"/>
          </a:p>
        </p:txBody>
      </p:sp>
      <p:sp>
        <p:nvSpPr>
          <p:cNvPr id="421" name="Google Shape;421;p20"/>
          <p:cNvSpPr txBox="1"/>
          <p:nvPr/>
        </p:nvSpPr>
        <p:spPr>
          <a:xfrm>
            <a:off x="3994963" y="5703188"/>
            <a:ext cx="2087700" cy="646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a:solidFill>
                  <a:srgbClr val="1D497D"/>
                </a:solidFill>
                <a:latin typeface="Comic Sans MS"/>
                <a:ea typeface="Comic Sans MS"/>
                <a:cs typeface="Comic Sans MS"/>
                <a:sym typeface="Comic Sans MS"/>
              </a:rPr>
              <a:t>Guess the verb acting games</a:t>
            </a:r>
            <a:r>
              <a:rPr lang="en-GB">
                <a:solidFill>
                  <a:schemeClr val="dk1"/>
                </a:solidFill>
                <a:latin typeface="Comic Sans MS"/>
                <a:ea typeface="Comic Sans MS"/>
                <a:cs typeface="Comic Sans MS"/>
                <a:sym typeface="Comic Sans MS"/>
              </a:rPr>
              <a:t>.</a:t>
            </a:r>
            <a:endParaRPr/>
          </a:p>
        </p:txBody>
      </p:sp>
      <p:sp>
        <p:nvSpPr>
          <p:cNvPr id="422" name="Google Shape;422;p20"/>
          <p:cNvSpPr txBox="1"/>
          <p:nvPr/>
        </p:nvSpPr>
        <p:spPr>
          <a:xfrm>
            <a:off x="7796200" y="1690688"/>
            <a:ext cx="2871900" cy="1754286"/>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When you are writing/typing/texting, ask your child to help you to remember which punctuation to use or how to spell etc.</a:t>
            </a:r>
            <a:endParaRPr dirty="0"/>
          </a:p>
        </p:txBody>
      </p:sp>
      <p:sp>
        <p:nvSpPr>
          <p:cNvPr id="424" name="Google Shape;424;p20"/>
          <p:cNvSpPr txBox="1"/>
          <p:nvPr/>
        </p:nvSpPr>
        <p:spPr>
          <a:xfrm>
            <a:off x="2214563" y="1844676"/>
            <a:ext cx="2089150" cy="203128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Lots of opportunities for writing:</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Post-it-notes</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Notepad</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whiteboard</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Appealing pens</a:t>
            </a:r>
            <a:endParaRPr dirty="0"/>
          </a:p>
        </p:txBody>
      </p:sp>
      <p:sp>
        <p:nvSpPr>
          <p:cNvPr id="425" name="Google Shape;425;p20"/>
          <p:cNvSpPr txBox="1"/>
          <p:nvPr/>
        </p:nvSpPr>
        <p:spPr>
          <a:xfrm>
            <a:off x="7615238" y="3562651"/>
            <a:ext cx="2735400" cy="12003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Ask your child to correct your writing for you (made up writing).</a:t>
            </a:r>
            <a:endParaRPr dirty="0"/>
          </a:p>
        </p:txBody>
      </p:sp>
      <p:sp>
        <p:nvSpPr>
          <p:cNvPr id="426" name="Google Shape;426;p20"/>
          <p:cNvSpPr txBox="1"/>
          <p:nvPr/>
        </p:nvSpPr>
        <p:spPr>
          <a:xfrm>
            <a:off x="4600227" y="1619163"/>
            <a:ext cx="2964872" cy="646200"/>
          </a:xfrm>
          <a:prstGeom prst="rect">
            <a:avLst/>
          </a:prstGeom>
          <a:noFill/>
          <a:ln>
            <a:noFill/>
          </a:ln>
        </p:spPr>
        <p:txBody>
          <a:bodyPr spcFirstLastPara="1" wrap="square" lIns="91425" tIns="45700" rIns="91425" bIns="45700" anchor="t" anchorCtr="0">
            <a:noAutofit/>
          </a:bodyPr>
          <a:lstStyle/>
          <a:p>
            <a:pPr lvl="0"/>
            <a:r>
              <a:rPr lang="en-GB" dirty="0">
                <a:solidFill>
                  <a:srgbClr val="1D497D"/>
                </a:solidFill>
                <a:latin typeface="Comic Sans MS"/>
                <a:sym typeface="Comic Sans MS"/>
              </a:rPr>
              <a:t>Use any opportunity to write for a purpose – Shopping list, birthday card etc.</a:t>
            </a:r>
            <a:endParaRPr dirty="0"/>
          </a:p>
        </p:txBody>
      </p:sp>
      <p:sp>
        <p:nvSpPr>
          <p:cNvPr id="427" name="Google Shape;427;p20"/>
          <p:cNvSpPr txBox="1"/>
          <p:nvPr/>
        </p:nvSpPr>
        <p:spPr>
          <a:xfrm>
            <a:off x="8306726" y="5770700"/>
            <a:ext cx="2273100" cy="6462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GB">
                <a:solidFill>
                  <a:srgbClr val="1D497D"/>
                </a:solidFill>
                <a:latin typeface="Comic Sans MS"/>
                <a:ea typeface="Comic Sans MS"/>
                <a:cs typeface="Comic Sans MS"/>
                <a:sym typeface="Comic Sans MS"/>
              </a:rPr>
              <a:t>Orally telling stories/sentences</a:t>
            </a:r>
            <a:r>
              <a:rPr lang="en-GB">
                <a:solidFill>
                  <a:schemeClr val="dk1"/>
                </a:solidFill>
                <a:latin typeface="Comic Sans MS"/>
                <a:ea typeface="Comic Sans MS"/>
                <a:cs typeface="Comic Sans MS"/>
                <a:sym typeface="Comic Sans MS"/>
              </a:rPr>
              <a:t>.</a:t>
            </a:r>
            <a:endParaRPr/>
          </a:p>
        </p:txBody>
      </p:sp>
      <p:pic>
        <p:nvPicPr>
          <p:cNvPr id="17" name="Picture 16"/>
          <p:cNvPicPr>
            <a:picLocks noChangeAspect="1"/>
          </p:cNvPicPr>
          <p:nvPr/>
        </p:nvPicPr>
        <p:blipFill>
          <a:blip r:embed="rId5"/>
          <a:stretch>
            <a:fillRect/>
          </a:stretch>
        </p:blipFill>
        <p:spPr>
          <a:xfrm>
            <a:off x="4978143" y="2758459"/>
            <a:ext cx="2105025" cy="2114550"/>
          </a:xfrm>
          <a:prstGeom prst="rect">
            <a:avLst/>
          </a:prstGeom>
        </p:spPr>
      </p:pic>
    </p:spTree>
    <p:extLst>
      <p:ext uri="{BB962C8B-B14F-4D97-AF65-F5344CB8AC3E}">
        <p14:creationId xmlns:p14="http://schemas.microsoft.com/office/powerpoint/2010/main" val="7668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3233520" y="566805"/>
            <a:ext cx="7693096" cy="5724390"/>
          </a:xfrm>
          <a:prstGeom prst="rect">
            <a:avLst/>
          </a:prstGeom>
        </p:spPr>
      </p:pic>
      <p:sp>
        <p:nvSpPr>
          <p:cNvPr id="3" name="TextBox 2"/>
          <p:cNvSpPr txBox="1"/>
          <p:nvPr/>
        </p:nvSpPr>
        <p:spPr>
          <a:xfrm rot="10800000" flipV="1">
            <a:off x="4079776" y="3560715"/>
            <a:ext cx="6264695" cy="461665"/>
          </a:xfrm>
          <a:prstGeom prst="rect">
            <a:avLst/>
          </a:prstGeom>
          <a:solidFill>
            <a:srgbClr val="CCECFF"/>
          </a:solidFill>
        </p:spPr>
        <p:txBody>
          <a:bodyPr wrap="square" rtlCol="0">
            <a:spAutoFit/>
          </a:bodyPr>
          <a:lstStyle/>
          <a:p>
            <a:r>
              <a:rPr lang="en-GB" sz="2400" u="sng" dirty="0" smtClean="0">
                <a:latin typeface="Comic Sans MS" panose="030F0702030302020204" pitchFamily="66" charset="0"/>
              </a:rPr>
              <a:t>Learning to read and write is just like this</a:t>
            </a:r>
            <a:r>
              <a:rPr lang="en-GB" dirty="0" smtClean="0">
                <a:latin typeface="Comic Sans MS" panose="030F0702030302020204" pitchFamily="66" charset="0"/>
              </a:rPr>
              <a:t>!</a:t>
            </a:r>
            <a:endParaRPr lang="en-GB" dirty="0">
              <a:latin typeface="Comic Sans MS" panose="030F0702030302020204" pitchFamily="66" charset="0"/>
            </a:endParaRPr>
          </a:p>
        </p:txBody>
      </p:sp>
    </p:spTree>
    <p:extLst>
      <p:ext uri="{BB962C8B-B14F-4D97-AF65-F5344CB8AC3E}">
        <p14:creationId xmlns:p14="http://schemas.microsoft.com/office/powerpoint/2010/main" val="3384583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a:t>
            </a:r>
            <a:r>
              <a:rPr lang="en-GB" dirty="0" smtClean="0">
                <a:solidFill>
                  <a:schemeClr val="tx1"/>
                </a:solidFill>
              </a:rPr>
              <a:t>twice / three times </a:t>
            </a:r>
            <a:r>
              <a:rPr lang="en-GB" dirty="0">
                <a:solidFill>
                  <a:schemeClr val="tx1"/>
                </a:solidFill>
              </a:rPr>
              <a:t>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2925671" y="652054"/>
            <a:ext cx="8848725" cy="4953000"/>
          </a:xfrm>
          <a:prstGeom prst="rect">
            <a:avLst/>
          </a:prstGeom>
        </p:spPr>
      </p:pic>
    </p:spTree>
    <p:extLst>
      <p:ext uri="{BB962C8B-B14F-4D97-AF65-F5344CB8AC3E}">
        <p14:creationId xmlns:p14="http://schemas.microsoft.com/office/powerpoint/2010/main" val="2784461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775992" y="723219"/>
            <a:ext cx="8886825" cy="5019675"/>
          </a:xfrm>
          <a:prstGeom prst="rect">
            <a:avLst/>
          </a:prstGeom>
        </p:spPr>
      </p:pic>
    </p:spTree>
    <p:extLst>
      <p:ext uri="{BB962C8B-B14F-4D97-AF65-F5344CB8AC3E}">
        <p14:creationId xmlns:p14="http://schemas.microsoft.com/office/powerpoint/2010/main" val="449231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6d6ce26d-438a-4f93-8ad7-b70bc8847f7f"/>
    <ds:schemaRef ds:uri="b390c623-81a0-476f-984a-5b2ad478ef4f"/>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38923</TotalTime>
  <Words>1343</Words>
  <Application>Microsoft Office PowerPoint</Application>
  <PresentationFormat>Widescreen</PresentationFormat>
  <Paragraphs>170</Paragraphs>
  <Slides>27</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Arial</vt:lpstr>
      <vt:lpstr>Calibri</vt:lpstr>
      <vt:lpstr>Calibri Light</vt:lpstr>
      <vt:lpstr>Comic Sans MS</vt:lpstr>
      <vt:lpstr>Sassoon Infant Rg</vt:lpstr>
      <vt:lpstr>Normal body copy page</vt:lpstr>
      <vt:lpstr>Custom Design</vt:lpstr>
      <vt:lpstr>3_Normal body copy page</vt:lpstr>
      <vt:lpstr>4_Normal body copy page</vt:lpstr>
      <vt:lpstr>Year 1 Reading / writing workshop 12th November 2024</vt:lpstr>
      <vt:lpstr>PowerPoint Presentation</vt:lpstr>
      <vt:lpstr>PowerPoint Presentation</vt:lpstr>
      <vt:lpstr>How do we teach reading in books?</vt:lpstr>
      <vt:lpstr>We use assessment to match your child the right level of book</vt:lpstr>
      <vt:lpstr>Reading a book at the right level</vt:lpstr>
      <vt:lpstr>PowerPoint Presentation</vt:lpstr>
      <vt:lpstr>PowerPoint Presentation</vt:lpstr>
      <vt:lpstr>Reading and spelling </vt:lpstr>
      <vt:lpstr>And all the different ways to write  the phoneme sh:</vt:lpstr>
      <vt:lpstr>Spelling</vt:lpstr>
      <vt:lpstr>PowerPoint Presentation</vt:lpstr>
      <vt:lpstr>PowerPoint Presentation</vt:lpstr>
      <vt:lpstr>PowerPoint Presentation</vt:lpstr>
      <vt:lpstr>PowerPoint Presentation</vt:lpstr>
      <vt:lpstr>What we teach in Year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important thing you can do is read with your child</vt:lpstr>
      <vt:lpstr>PowerPoint Presentation</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Stuart Dickenson</cp:lastModifiedBy>
  <cp:revision>381</cp:revision>
  <cp:lastPrinted>2021-11-08T18:32:12Z</cp:lastPrinted>
  <dcterms:modified xsi:type="dcterms:W3CDTF">2024-11-12T13:12:52Z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