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9" r:id="rId3"/>
    <p:sldId id="288" r:id="rId4"/>
    <p:sldId id="262" r:id="rId5"/>
    <p:sldId id="260" r:id="rId6"/>
    <p:sldId id="261" r:id="rId7"/>
    <p:sldId id="259" r:id="rId8"/>
    <p:sldId id="265" r:id="rId9"/>
    <p:sldId id="286" r:id="rId10"/>
    <p:sldId id="272" r:id="rId11"/>
    <p:sldId id="257" r:id="rId12"/>
    <p:sldId id="287" r:id="rId13"/>
    <p:sldId id="263" r:id="rId14"/>
    <p:sldId id="266" r:id="rId15"/>
    <p:sldId id="274" r:id="rId16"/>
    <p:sldId id="284" r:id="rId17"/>
    <p:sldId id="278" r:id="rId18"/>
    <p:sldId id="285" r:id="rId19"/>
    <p:sldId id="264" r:id="rId20"/>
    <p:sldId id="277"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4C8385B-6E70-4862-BC13-6C2FC1D8A78C}" type="datetimeFigureOut">
              <a:rPr lang="en-GB" smtClean="0"/>
              <a:t>19/05/2025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8430EC0-2215-4588-8B21-8515DCC89444}" type="slidenum">
              <a:rPr lang="en-GB" smtClean="0"/>
              <a:t>‹#›</a:t>
            </a:fld>
            <a:endParaRPr lang="en-GB"/>
          </a:p>
        </p:txBody>
      </p:sp>
    </p:spTree>
    <p:extLst>
      <p:ext uri="{BB962C8B-B14F-4D97-AF65-F5344CB8AC3E}">
        <p14:creationId xmlns:p14="http://schemas.microsoft.com/office/powerpoint/2010/main" val="2351442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8430EC0-2215-4588-8B21-8515DCC89444}" type="slidenum">
              <a:rPr lang="en-GB" smtClean="0"/>
              <a:t>1</a:t>
            </a:fld>
            <a:endParaRPr lang="en-GB"/>
          </a:p>
        </p:txBody>
      </p:sp>
    </p:spTree>
    <p:extLst>
      <p:ext uri="{BB962C8B-B14F-4D97-AF65-F5344CB8AC3E}">
        <p14:creationId xmlns:p14="http://schemas.microsoft.com/office/powerpoint/2010/main" val="16492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9D06C8-D201-40FC-8220-6D045EAA4463}"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423756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D06C8-D201-40FC-8220-6D045EAA4463}"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3020258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D06C8-D201-40FC-8220-6D045EAA4463}"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203894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9D06C8-D201-40FC-8220-6D045EAA4463}"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22532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D06C8-D201-40FC-8220-6D045EAA4463}" type="datetimeFigureOut">
              <a:rPr lang="en-GB" smtClean="0"/>
              <a:t>19/05/2025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364051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9D06C8-D201-40FC-8220-6D045EAA4463}"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362385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9D06C8-D201-40FC-8220-6D045EAA4463}" type="datetimeFigureOut">
              <a:rPr lang="en-GB" smtClean="0"/>
              <a:t>19/05/2025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358398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9D06C8-D201-40FC-8220-6D045EAA4463}" type="datetimeFigureOut">
              <a:rPr lang="en-GB" smtClean="0"/>
              <a:t>19/05/2025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2045396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D06C8-D201-40FC-8220-6D045EAA4463}" type="datetimeFigureOut">
              <a:rPr lang="en-GB" smtClean="0"/>
              <a:t>19/05/2025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426406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9D06C8-D201-40FC-8220-6D045EAA4463}"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414779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9D06C8-D201-40FC-8220-6D045EAA4463}" type="datetimeFigureOut">
              <a:rPr lang="en-GB" smtClean="0"/>
              <a:t>19/05/2025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463A92-B30B-4DC9-97D3-98C71B7F0944}" type="slidenum">
              <a:rPr lang="en-GB" smtClean="0"/>
              <a:t>‹#›</a:t>
            </a:fld>
            <a:endParaRPr lang="en-GB"/>
          </a:p>
        </p:txBody>
      </p:sp>
    </p:spTree>
    <p:extLst>
      <p:ext uri="{BB962C8B-B14F-4D97-AF65-F5344CB8AC3E}">
        <p14:creationId xmlns:p14="http://schemas.microsoft.com/office/powerpoint/2010/main" val="237258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9D06C8-D201-40FC-8220-6D045EAA4463}" type="datetimeFigureOut">
              <a:rPr lang="en-GB" smtClean="0"/>
              <a:t>19/05/2025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63A92-B30B-4DC9-97D3-98C71B7F0944}" type="slidenum">
              <a:rPr lang="en-GB" smtClean="0"/>
              <a:t>‹#›</a:t>
            </a:fld>
            <a:endParaRPr lang="en-GB"/>
          </a:p>
        </p:txBody>
      </p:sp>
    </p:spTree>
    <p:extLst>
      <p:ext uri="{BB962C8B-B14F-4D97-AF65-F5344CB8AC3E}">
        <p14:creationId xmlns:p14="http://schemas.microsoft.com/office/powerpoint/2010/main" val="77502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1752" y="2635992"/>
            <a:ext cx="9648496" cy="3134187"/>
          </a:xfrm>
        </p:spPr>
        <p:txBody>
          <a:bodyPr>
            <a:normAutofit fontScale="90000"/>
          </a:bodyPr>
          <a:lstStyle/>
          <a:p>
            <a:r>
              <a:rPr lang="en-GB" sz="4000" dirty="0"/>
              <a:t>‘You cant teach a child to behave better by making them feel worse. When children feel better, they behave better</a:t>
            </a:r>
            <a:r>
              <a:rPr lang="en-GB" sz="4000" dirty="0" smtClean="0"/>
              <a:t>.’</a:t>
            </a:r>
            <a:br>
              <a:rPr lang="en-GB" sz="4000" dirty="0" smtClean="0"/>
            </a:br>
            <a:r>
              <a:rPr lang="en-GB" sz="4000" dirty="0"/>
              <a:t/>
            </a:r>
            <a:br>
              <a:rPr lang="en-GB" sz="4000" dirty="0"/>
            </a:br>
            <a:r>
              <a:rPr lang="en-GB" sz="4000" dirty="0" smtClean="0"/>
              <a:t>‘Get to understand your child, </a:t>
            </a:r>
            <a:r>
              <a:rPr lang="en-GB" sz="4000" b="1" u="sng" dirty="0" smtClean="0"/>
              <a:t>it is not about fixing them</a:t>
            </a:r>
            <a:r>
              <a:rPr lang="en-GB" sz="4000" dirty="0" smtClean="0"/>
              <a:t>, it is about teaching them to regulate their emotions and understand boundaries</a:t>
            </a:r>
            <a:r>
              <a:rPr lang="en-GB" sz="2700" dirty="0" smtClean="0"/>
              <a:t>’</a:t>
            </a:r>
            <a:r>
              <a:rPr lang="en-GB" dirty="0"/>
              <a:t/>
            </a:r>
            <a:br>
              <a:rPr lang="en-GB" dirty="0"/>
            </a:br>
            <a:endParaRPr lang="en-GB" dirty="0"/>
          </a:p>
        </p:txBody>
      </p:sp>
      <p:pic>
        <p:nvPicPr>
          <p:cNvPr id="6" name="Picture 5"/>
          <p:cNvPicPr>
            <a:picLocks noChangeAspect="1"/>
          </p:cNvPicPr>
          <p:nvPr/>
        </p:nvPicPr>
        <p:blipFill>
          <a:blip r:embed="rId3"/>
          <a:stretch>
            <a:fillRect/>
          </a:stretch>
        </p:blipFill>
        <p:spPr>
          <a:xfrm>
            <a:off x="386460" y="4932364"/>
            <a:ext cx="2548349" cy="1615580"/>
          </a:xfrm>
          <a:prstGeom prst="rect">
            <a:avLst/>
          </a:prstGeom>
        </p:spPr>
      </p:pic>
      <p:pic>
        <p:nvPicPr>
          <p:cNvPr id="3" name="Picture 2"/>
          <p:cNvPicPr>
            <a:picLocks noChangeAspect="1"/>
          </p:cNvPicPr>
          <p:nvPr/>
        </p:nvPicPr>
        <p:blipFill>
          <a:blip r:embed="rId4"/>
          <a:stretch>
            <a:fillRect/>
          </a:stretch>
        </p:blipFill>
        <p:spPr>
          <a:xfrm>
            <a:off x="10389850" y="5133549"/>
            <a:ext cx="1060796" cy="1414395"/>
          </a:xfrm>
          <a:prstGeom prst="rect">
            <a:avLst/>
          </a:prstGeom>
        </p:spPr>
      </p:pic>
      <p:sp>
        <p:nvSpPr>
          <p:cNvPr id="5" name="TextBox 4"/>
          <p:cNvSpPr txBox="1"/>
          <p:nvPr/>
        </p:nvSpPr>
        <p:spPr>
          <a:xfrm>
            <a:off x="945931" y="336331"/>
            <a:ext cx="9890235" cy="923330"/>
          </a:xfrm>
          <a:prstGeom prst="rect">
            <a:avLst/>
          </a:prstGeom>
          <a:solidFill>
            <a:srgbClr val="00B0F0"/>
          </a:solidFill>
        </p:spPr>
        <p:txBody>
          <a:bodyPr wrap="square" rtlCol="0">
            <a:spAutoFit/>
          </a:bodyPr>
          <a:lstStyle/>
          <a:p>
            <a:pPr algn="ctr"/>
            <a:r>
              <a:rPr lang="en-GB" sz="5400" dirty="0" smtClean="0">
                <a:solidFill>
                  <a:schemeClr val="bg1"/>
                </a:solidFill>
              </a:rPr>
              <a:t>Behaviour and Boundaries pt. 2</a:t>
            </a:r>
            <a:endParaRPr lang="en-GB" sz="5400" dirty="0">
              <a:solidFill>
                <a:schemeClr val="bg1"/>
              </a:solidFill>
            </a:endParaRPr>
          </a:p>
        </p:txBody>
      </p:sp>
    </p:spTree>
    <p:extLst>
      <p:ext uri="{BB962C8B-B14F-4D97-AF65-F5344CB8AC3E}">
        <p14:creationId xmlns:p14="http://schemas.microsoft.com/office/powerpoint/2010/main" val="2732137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b="1" dirty="0" smtClean="0">
                <a:solidFill>
                  <a:schemeClr val="bg1"/>
                </a:solidFill>
              </a:rPr>
              <a:t>What are the number 1 mistakes when managing behaviour?</a:t>
            </a:r>
            <a:endParaRPr lang="en-GB" b="1" dirty="0">
              <a:solidFill>
                <a:schemeClr val="bg1"/>
              </a:solidFill>
            </a:endParaRPr>
          </a:p>
        </p:txBody>
      </p:sp>
      <p:sp>
        <p:nvSpPr>
          <p:cNvPr id="5" name="Content Placeholder 4"/>
          <p:cNvSpPr>
            <a:spLocks noGrp="1"/>
          </p:cNvSpPr>
          <p:nvPr>
            <p:ph idx="1"/>
          </p:nvPr>
        </p:nvSpPr>
        <p:spPr>
          <a:xfrm>
            <a:off x="694509" y="1564368"/>
            <a:ext cx="10515600" cy="4927872"/>
          </a:xfrm>
        </p:spPr>
        <p:txBody>
          <a:bodyPr>
            <a:normAutofit/>
          </a:bodyPr>
          <a:lstStyle/>
          <a:p>
            <a:pPr marL="0" indent="0">
              <a:buNone/>
            </a:pPr>
            <a:endParaRPr lang="en-GB" dirty="0" smtClean="0"/>
          </a:p>
          <a:p>
            <a:pPr marL="0" indent="0">
              <a:buNone/>
            </a:pPr>
            <a:r>
              <a:rPr lang="en-GB" sz="2000" dirty="0" smtClean="0"/>
              <a:t>Not putting yourself first!  If we don’t put ourselves first, we have a smaller ability to help. We get stuck in the immediate irrational brain and cannot think about the longer term bigger picture.</a:t>
            </a:r>
            <a:endParaRPr lang="en-GB" sz="2000" dirty="0"/>
          </a:p>
          <a:p>
            <a:pPr marL="0" indent="0">
              <a:buNone/>
            </a:pPr>
            <a:r>
              <a:rPr lang="en-GB" sz="2000" dirty="0" smtClean="0"/>
              <a:t>Being calm, relaxed helps you have a much better grounded approach.</a:t>
            </a:r>
          </a:p>
          <a:p>
            <a:pPr marL="0" indent="0">
              <a:buNone/>
            </a:pPr>
            <a:endParaRPr lang="en-GB" sz="2000" dirty="0"/>
          </a:p>
          <a:p>
            <a:pPr marL="0" indent="0">
              <a:buNone/>
            </a:pPr>
            <a:r>
              <a:rPr lang="en-GB" sz="2000" dirty="0" smtClean="0"/>
              <a:t>Trying to contain it !</a:t>
            </a:r>
            <a:endParaRPr lang="en-GB" sz="2000" dirty="0"/>
          </a:p>
          <a:p>
            <a:pPr marL="0" indent="0">
              <a:buNone/>
            </a:pPr>
            <a:endParaRPr lang="en-GB" sz="2000" dirty="0"/>
          </a:p>
          <a:p>
            <a:pPr marL="0" indent="0">
              <a:buNone/>
            </a:pPr>
            <a:r>
              <a:rPr lang="en-GB" sz="2000" dirty="0" smtClean="0"/>
              <a:t>Become the Paramedic!</a:t>
            </a:r>
          </a:p>
          <a:p>
            <a:pPr marL="0" indent="0">
              <a:buNone/>
            </a:pPr>
            <a:endParaRPr lang="en-GB" sz="1200" dirty="0"/>
          </a:p>
        </p:txBody>
      </p:sp>
      <p:pic>
        <p:nvPicPr>
          <p:cNvPr id="3" name="Picture 2"/>
          <p:cNvPicPr>
            <a:picLocks noChangeAspect="1"/>
          </p:cNvPicPr>
          <p:nvPr/>
        </p:nvPicPr>
        <p:blipFill rotWithShape="1">
          <a:blip r:embed="rId2"/>
          <a:srcRect l="8115" b="5145"/>
          <a:stretch/>
        </p:blipFill>
        <p:spPr>
          <a:xfrm>
            <a:off x="4866290" y="3449365"/>
            <a:ext cx="1229710" cy="2916334"/>
          </a:xfrm>
          <a:prstGeom prst="rect">
            <a:avLst/>
          </a:prstGeom>
        </p:spPr>
      </p:pic>
      <p:pic>
        <p:nvPicPr>
          <p:cNvPr id="4" name="Picture 3"/>
          <p:cNvPicPr>
            <a:picLocks noChangeAspect="1"/>
          </p:cNvPicPr>
          <p:nvPr/>
        </p:nvPicPr>
        <p:blipFill>
          <a:blip r:embed="rId3"/>
          <a:stretch>
            <a:fillRect/>
          </a:stretch>
        </p:blipFill>
        <p:spPr>
          <a:xfrm>
            <a:off x="550818" y="5002784"/>
            <a:ext cx="2548349" cy="1615580"/>
          </a:xfrm>
          <a:prstGeom prst="rect">
            <a:avLst/>
          </a:prstGeom>
        </p:spPr>
      </p:pic>
      <p:pic>
        <p:nvPicPr>
          <p:cNvPr id="6" name="Picture 5"/>
          <p:cNvPicPr>
            <a:picLocks noChangeAspect="1"/>
          </p:cNvPicPr>
          <p:nvPr/>
        </p:nvPicPr>
        <p:blipFill>
          <a:blip r:embed="rId4"/>
          <a:stretch>
            <a:fillRect/>
          </a:stretch>
        </p:blipFill>
        <p:spPr>
          <a:xfrm>
            <a:off x="10526485" y="5088355"/>
            <a:ext cx="1060796" cy="1414395"/>
          </a:xfrm>
          <a:prstGeom prst="rect">
            <a:avLst/>
          </a:prstGeom>
        </p:spPr>
      </p:pic>
    </p:spTree>
    <p:extLst>
      <p:ext uri="{BB962C8B-B14F-4D97-AF65-F5344CB8AC3E}">
        <p14:creationId xmlns:p14="http://schemas.microsoft.com/office/powerpoint/2010/main" val="349106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GB" dirty="0" smtClean="0">
                <a:solidFill>
                  <a:schemeClr val="bg1"/>
                </a:solidFill>
              </a:rPr>
              <a:t>How do these behaviours make us feel ?</a:t>
            </a:r>
            <a:endParaRPr lang="en-GB" dirty="0">
              <a:solidFill>
                <a:schemeClr val="bg1"/>
              </a:solidFill>
            </a:endParaRPr>
          </a:p>
        </p:txBody>
      </p:sp>
      <p:sp>
        <p:nvSpPr>
          <p:cNvPr id="3" name="Content Placeholder 2"/>
          <p:cNvSpPr>
            <a:spLocks noGrp="1"/>
          </p:cNvSpPr>
          <p:nvPr>
            <p:ph idx="1"/>
          </p:nvPr>
        </p:nvSpPr>
        <p:spPr/>
        <p:txBody>
          <a:bodyPr>
            <a:normAutofit/>
          </a:bodyPr>
          <a:lstStyle/>
          <a:p>
            <a:endParaRPr lang="en-GB" dirty="0" smtClean="0"/>
          </a:p>
          <a:p>
            <a:pPr marL="0" indent="0">
              <a:buNone/>
            </a:pPr>
            <a:endParaRPr lang="en-GB" b="1" dirty="0"/>
          </a:p>
        </p:txBody>
      </p:sp>
      <p:pic>
        <p:nvPicPr>
          <p:cNvPr id="4" name="Picture 3"/>
          <p:cNvPicPr>
            <a:picLocks noChangeAspect="1"/>
          </p:cNvPicPr>
          <p:nvPr/>
        </p:nvPicPr>
        <p:blipFill>
          <a:blip r:embed="rId2"/>
          <a:stretch>
            <a:fillRect/>
          </a:stretch>
        </p:blipFill>
        <p:spPr>
          <a:xfrm>
            <a:off x="3731172" y="2115205"/>
            <a:ext cx="4380679" cy="4380679"/>
          </a:xfrm>
          <a:prstGeom prst="rect">
            <a:avLst/>
          </a:prstGeom>
        </p:spPr>
      </p:pic>
      <p:pic>
        <p:nvPicPr>
          <p:cNvPr id="5" name="Picture 4"/>
          <p:cNvPicPr>
            <a:picLocks noChangeAspect="1"/>
          </p:cNvPicPr>
          <p:nvPr/>
        </p:nvPicPr>
        <p:blipFill>
          <a:blip r:embed="rId3"/>
          <a:stretch>
            <a:fillRect/>
          </a:stretch>
        </p:blipFill>
        <p:spPr>
          <a:xfrm>
            <a:off x="407480" y="4880304"/>
            <a:ext cx="2548349" cy="1615580"/>
          </a:xfrm>
          <a:prstGeom prst="rect">
            <a:avLst/>
          </a:prstGeom>
        </p:spPr>
      </p:pic>
      <p:pic>
        <p:nvPicPr>
          <p:cNvPr id="6" name="Picture 5"/>
          <p:cNvPicPr>
            <a:picLocks noChangeAspect="1"/>
          </p:cNvPicPr>
          <p:nvPr/>
        </p:nvPicPr>
        <p:blipFill>
          <a:blip r:embed="rId4"/>
          <a:stretch>
            <a:fillRect/>
          </a:stretch>
        </p:blipFill>
        <p:spPr>
          <a:xfrm>
            <a:off x="10558016" y="5081489"/>
            <a:ext cx="1060796" cy="1414395"/>
          </a:xfrm>
          <a:prstGeom prst="rect">
            <a:avLst/>
          </a:prstGeom>
        </p:spPr>
      </p:pic>
    </p:spTree>
    <p:extLst>
      <p:ext uri="{BB962C8B-B14F-4D97-AF65-F5344CB8AC3E}">
        <p14:creationId xmlns:p14="http://schemas.microsoft.com/office/powerpoint/2010/main" val="136738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Behavioural parenting styles</a:t>
            </a:r>
            <a:endParaRPr lang="en-GB" dirty="0">
              <a:solidFill>
                <a:schemeClr val="bg1"/>
              </a:solidFill>
            </a:endParaRPr>
          </a:p>
        </p:txBody>
      </p:sp>
      <p:pic>
        <p:nvPicPr>
          <p:cNvPr id="3" name="Picture 2"/>
          <p:cNvPicPr>
            <a:picLocks noChangeAspect="1"/>
          </p:cNvPicPr>
          <p:nvPr/>
        </p:nvPicPr>
        <p:blipFill>
          <a:blip r:embed="rId2"/>
          <a:stretch>
            <a:fillRect/>
          </a:stretch>
        </p:blipFill>
        <p:spPr>
          <a:xfrm>
            <a:off x="838200" y="1690688"/>
            <a:ext cx="1899431" cy="1899431"/>
          </a:xfrm>
          <a:prstGeom prst="rect">
            <a:avLst/>
          </a:prstGeom>
        </p:spPr>
      </p:pic>
      <p:pic>
        <p:nvPicPr>
          <p:cNvPr id="4" name="Picture 3"/>
          <p:cNvPicPr>
            <a:picLocks noChangeAspect="1"/>
          </p:cNvPicPr>
          <p:nvPr/>
        </p:nvPicPr>
        <p:blipFill>
          <a:blip r:embed="rId3"/>
          <a:stretch>
            <a:fillRect/>
          </a:stretch>
        </p:blipFill>
        <p:spPr>
          <a:xfrm>
            <a:off x="3426373" y="1258416"/>
            <a:ext cx="2331703" cy="2331703"/>
          </a:xfrm>
          <a:prstGeom prst="rect">
            <a:avLst/>
          </a:prstGeom>
        </p:spPr>
      </p:pic>
      <p:pic>
        <p:nvPicPr>
          <p:cNvPr id="5" name="Picture 4"/>
          <p:cNvPicPr>
            <a:picLocks noChangeAspect="1"/>
          </p:cNvPicPr>
          <p:nvPr/>
        </p:nvPicPr>
        <p:blipFill>
          <a:blip r:embed="rId4"/>
          <a:stretch>
            <a:fillRect/>
          </a:stretch>
        </p:blipFill>
        <p:spPr>
          <a:xfrm>
            <a:off x="9287274" y="1422162"/>
            <a:ext cx="2167957" cy="2167957"/>
          </a:xfrm>
          <a:prstGeom prst="rect">
            <a:avLst/>
          </a:prstGeom>
        </p:spPr>
      </p:pic>
      <p:pic>
        <p:nvPicPr>
          <p:cNvPr id="6" name="Picture 5"/>
          <p:cNvPicPr>
            <a:picLocks noChangeAspect="1"/>
          </p:cNvPicPr>
          <p:nvPr/>
        </p:nvPicPr>
        <p:blipFill>
          <a:blip r:embed="rId5"/>
          <a:stretch>
            <a:fillRect/>
          </a:stretch>
        </p:blipFill>
        <p:spPr>
          <a:xfrm>
            <a:off x="6063969" y="995634"/>
            <a:ext cx="2594485" cy="2594485"/>
          </a:xfrm>
          <a:prstGeom prst="rect">
            <a:avLst/>
          </a:prstGeom>
        </p:spPr>
      </p:pic>
      <p:sp>
        <p:nvSpPr>
          <p:cNvPr id="7" name="TextBox 6"/>
          <p:cNvSpPr txBox="1"/>
          <p:nvPr/>
        </p:nvSpPr>
        <p:spPr>
          <a:xfrm>
            <a:off x="9028387" y="3259555"/>
            <a:ext cx="2785242" cy="2862322"/>
          </a:xfrm>
          <a:prstGeom prst="rect">
            <a:avLst/>
          </a:prstGeom>
          <a:solidFill>
            <a:srgbClr val="FFFF00"/>
          </a:solidFill>
          <a:ln>
            <a:solidFill>
              <a:schemeClr val="tx1"/>
            </a:solidFill>
          </a:ln>
        </p:spPr>
        <p:txBody>
          <a:bodyPr wrap="square" rtlCol="0">
            <a:spAutoFit/>
          </a:bodyPr>
          <a:lstStyle/>
          <a:p>
            <a:r>
              <a:rPr lang="en-GB" dirty="0"/>
              <a:t>This parent provides the right balance of care and control. </a:t>
            </a:r>
            <a:r>
              <a:rPr lang="en-GB" dirty="0" smtClean="0"/>
              <a:t>Sometimes </a:t>
            </a:r>
            <a:r>
              <a:rPr lang="en-GB" dirty="0"/>
              <a:t>they might swim ahead and lead by example. At other times they swim alongside giving encouragement. Eventually, they can swim quietly behind, watching so they don’t lose their way</a:t>
            </a:r>
            <a:r>
              <a:rPr lang="en-GB" dirty="0" smtClean="0"/>
              <a:t>.</a:t>
            </a:r>
            <a:endParaRPr lang="en-GB" dirty="0"/>
          </a:p>
        </p:txBody>
      </p:sp>
      <p:sp>
        <p:nvSpPr>
          <p:cNvPr id="8" name="TextBox 7"/>
          <p:cNvSpPr txBox="1"/>
          <p:nvPr/>
        </p:nvSpPr>
        <p:spPr>
          <a:xfrm>
            <a:off x="6063969" y="3239880"/>
            <a:ext cx="2815202" cy="2856641"/>
          </a:xfrm>
          <a:prstGeom prst="rect">
            <a:avLst/>
          </a:prstGeom>
          <a:noFill/>
          <a:ln>
            <a:solidFill>
              <a:schemeClr val="tx1"/>
            </a:solidFill>
          </a:ln>
        </p:spPr>
        <p:txBody>
          <a:bodyPr wrap="square" rtlCol="0">
            <a:spAutoFit/>
          </a:bodyPr>
          <a:lstStyle/>
          <a:p>
            <a:r>
              <a:rPr lang="en-GB" dirty="0"/>
              <a:t>The ankle biter - this parent is persistent and will try to cajole their child, with a tendency towards micro-management. They may be more prone to nagging and over-control. This tends to wear out not only you but also your children, so often they don’t listen anymore.</a:t>
            </a:r>
          </a:p>
        </p:txBody>
      </p:sp>
      <p:sp>
        <p:nvSpPr>
          <p:cNvPr id="9" name="TextBox 8"/>
          <p:cNvSpPr txBox="1"/>
          <p:nvPr/>
        </p:nvSpPr>
        <p:spPr>
          <a:xfrm>
            <a:off x="3324942" y="3150119"/>
            <a:ext cx="2534563" cy="2031325"/>
          </a:xfrm>
          <a:prstGeom prst="rect">
            <a:avLst/>
          </a:prstGeom>
          <a:noFill/>
          <a:ln>
            <a:solidFill>
              <a:schemeClr val="tx1"/>
            </a:solidFill>
          </a:ln>
        </p:spPr>
        <p:txBody>
          <a:bodyPr wrap="square" rtlCol="0">
            <a:spAutoFit/>
          </a:bodyPr>
          <a:lstStyle/>
          <a:p>
            <a:r>
              <a:rPr lang="en-GB" dirty="0"/>
              <a:t>These parents tend to use a logical and almost </a:t>
            </a:r>
            <a:r>
              <a:rPr lang="en-GB" dirty="0" smtClean="0"/>
              <a:t>business like </a:t>
            </a:r>
            <a:r>
              <a:rPr lang="en-GB" dirty="0"/>
              <a:t>approach to help their child with their anxieties. They </a:t>
            </a:r>
            <a:r>
              <a:rPr lang="en-GB" dirty="0" smtClean="0"/>
              <a:t>can be stubborn and set in their ways.</a:t>
            </a:r>
            <a:endParaRPr lang="en-GB" dirty="0"/>
          </a:p>
        </p:txBody>
      </p:sp>
      <p:sp>
        <p:nvSpPr>
          <p:cNvPr id="10" name="TextBox 9"/>
          <p:cNvSpPr txBox="1"/>
          <p:nvPr/>
        </p:nvSpPr>
        <p:spPr>
          <a:xfrm>
            <a:off x="493986" y="3259554"/>
            <a:ext cx="2554213" cy="2308324"/>
          </a:xfrm>
          <a:prstGeom prst="rect">
            <a:avLst/>
          </a:prstGeom>
          <a:noFill/>
          <a:ln>
            <a:solidFill>
              <a:schemeClr val="tx1"/>
            </a:solidFill>
          </a:ln>
        </p:spPr>
        <p:txBody>
          <a:bodyPr wrap="square" rtlCol="0">
            <a:spAutoFit/>
          </a:bodyPr>
          <a:lstStyle/>
          <a:p>
            <a:r>
              <a:rPr lang="en-GB" dirty="0"/>
              <a:t>This parent works hard and tries to make everything right. They are very protective and are ready to pop their child back into their protective pouch at the first sign of distress.</a:t>
            </a:r>
          </a:p>
        </p:txBody>
      </p:sp>
    </p:spTree>
    <p:extLst>
      <p:ext uri="{BB962C8B-B14F-4D97-AF65-F5344CB8AC3E}">
        <p14:creationId xmlns:p14="http://schemas.microsoft.com/office/powerpoint/2010/main" val="2909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Your Toolkit</a:t>
            </a:r>
            <a:endParaRPr lang="en-GB" dirty="0">
              <a:solidFill>
                <a:schemeClr val="bg1"/>
              </a:solidFill>
            </a:endParaRPr>
          </a:p>
        </p:txBody>
      </p:sp>
      <p:sp>
        <p:nvSpPr>
          <p:cNvPr id="3" name="TextBox 2"/>
          <p:cNvSpPr txBox="1"/>
          <p:nvPr/>
        </p:nvSpPr>
        <p:spPr>
          <a:xfrm>
            <a:off x="838200" y="1807778"/>
            <a:ext cx="10292255"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Don’t pick up that rope</a:t>
            </a:r>
          </a:p>
          <a:p>
            <a:pPr marL="285750" indent="-285750">
              <a:buFont typeface="Arial" panose="020B0604020202020204" pitchFamily="34" charset="0"/>
              <a:buChar char="•"/>
            </a:pPr>
            <a:r>
              <a:rPr lang="en-GB" dirty="0" smtClean="0"/>
              <a:t>Take a moment</a:t>
            </a:r>
          </a:p>
          <a:p>
            <a:pPr marL="285750" indent="-285750">
              <a:buFont typeface="Arial" panose="020B0604020202020204" pitchFamily="34" charset="0"/>
              <a:buChar char="•"/>
            </a:pPr>
            <a:r>
              <a:rPr lang="en-GB" dirty="0" smtClean="0"/>
              <a:t>Avoid retaliation</a:t>
            </a:r>
          </a:p>
          <a:p>
            <a:pPr marL="285750" indent="-285750">
              <a:buFont typeface="Arial" panose="020B0604020202020204" pitchFamily="34" charset="0"/>
              <a:buChar char="•"/>
            </a:pPr>
            <a:r>
              <a:rPr lang="en-GB" dirty="0" smtClean="0"/>
              <a:t>Remove yourself from the conflict</a:t>
            </a:r>
          </a:p>
          <a:p>
            <a:pPr marL="285750" indent="-285750">
              <a:buFont typeface="Arial" panose="020B0604020202020204" pitchFamily="34" charset="0"/>
              <a:buChar char="•"/>
            </a:pPr>
            <a:r>
              <a:rPr lang="en-GB" dirty="0" smtClean="0"/>
              <a:t>Engage your computer/ your rational brain</a:t>
            </a:r>
          </a:p>
          <a:p>
            <a:pPr marL="285750" indent="-285750">
              <a:buFont typeface="Arial" panose="020B0604020202020204" pitchFamily="34" charset="0"/>
              <a:buChar char="•"/>
            </a:pPr>
            <a:r>
              <a:rPr lang="en-GB" dirty="0" smtClean="0"/>
              <a:t>If they need to flip- let them- become the paramedic!</a:t>
            </a:r>
          </a:p>
          <a:p>
            <a:pPr marL="285750" indent="-285750">
              <a:buFont typeface="Arial" panose="020B0604020202020204" pitchFamily="34" charset="0"/>
              <a:buChar char="•"/>
            </a:pPr>
            <a:r>
              <a:rPr lang="en-GB" dirty="0" smtClean="0"/>
              <a:t>Keep it calm, Keep it simple</a:t>
            </a:r>
          </a:p>
          <a:p>
            <a:pPr marL="285750" indent="-285750">
              <a:buFont typeface="Arial" panose="020B0604020202020204" pitchFamily="34" charset="0"/>
              <a:buChar char="•"/>
            </a:pPr>
            <a:r>
              <a:rPr lang="en-GB" dirty="0" smtClean="0"/>
              <a:t>If you see a need, meet it</a:t>
            </a:r>
          </a:p>
          <a:p>
            <a:pPr marL="285750" indent="-285750">
              <a:buFont typeface="Arial" panose="020B0604020202020204" pitchFamily="34" charset="0"/>
              <a:buChar char="•"/>
            </a:pPr>
            <a:r>
              <a:rPr lang="en-GB" dirty="0" smtClean="0"/>
              <a:t>Give them a ‘Get out’- this could be distraction or wondering out loud?</a:t>
            </a:r>
          </a:p>
          <a:p>
            <a:pPr marL="285750" indent="-285750">
              <a:buFont typeface="Arial" panose="020B0604020202020204" pitchFamily="34" charset="0"/>
              <a:buChar char="•"/>
            </a:pPr>
            <a:r>
              <a:rPr lang="en-GB" dirty="0" smtClean="0"/>
              <a:t>Don’t always follow textbook rules</a:t>
            </a:r>
          </a:p>
          <a:p>
            <a:pPr marL="285750" indent="-285750">
              <a:buFont typeface="Arial" panose="020B0604020202020204" pitchFamily="34" charset="0"/>
              <a:buChar char="•"/>
            </a:pPr>
            <a:r>
              <a:rPr lang="en-GB" dirty="0" smtClean="0"/>
              <a:t>Language to use: </a:t>
            </a:r>
            <a:r>
              <a:rPr lang="en-GB" b="1" dirty="0" smtClean="0"/>
              <a:t>remind them that you love them, it is the behaviour you dislike.</a:t>
            </a:r>
            <a:endParaRPr lang="en-GB" b="1" dirty="0"/>
          </a:p>
          <a:p>
            <a:pPr algn="ctr"/>
            <a:r>
              <a:rPr lang="en-GB" sz="3600" dirty="0" smtClean="0"/>
              <a:t>WHATEVER PART OF  YOUR TOOLKIT YOU DECIDE TO USE – STAY CONSISTENT!</a:t>
            </a:r>
            <a:endParaRPr lang="en-GB" sz="3600" dirty="0"/>
          </a:p>
        </p:txBody>
      </p:sp>
    </p:spTree>
    <p:extLst>
      <p:ext uri="{BB962C8B-B14F-4D97-AF65-F5344CB8AC3E}">
        <p14:creationId xmlns:p14="http://schemas.microsoft.com/office/powerpoint/2010/main" val="2784806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931" y="480738"/>
            <a:ext cx="10515600" cy="1325563"/>
          </a:xfrm>
          <a:solidFill>
            <a:srgbClr val="00B0F0"/>
          </a:solidFill>
        </p:spPr>
        <p:txBody>
          <a:bodyPr/>
          <a:lstStyle/>
          <a:p>
            <a:pPr algn="ctr"/>
            <a:r>
              <a:rPr lang="en-GB" dirty="0" smtClean="0">
                <a:solidFill>
                  <a:schemeClr val="bg1"/>
                </a:solidFill>
              </a:rPr>
              <a:t>The Plateau Recovery Stage</a:t>
            </a:r>
            <a:endParaRPr lang="en-GB" dirty="0">
              <a:solidFill>
                <a:schemeClr val="bg1"/>
              </a:solidFill>
            </a:endParaRPr>
          </a:p>
        </p:txBody>
      </p:sp>
      <p:sp>
        <p:nvSpPr>
          <p:cNvPr id="3" name="TextBox 2"/>
          <p:cNvSpPr txBox="1"/>
          <p:nvPr/>
        </p:nvSpPr>
        <p:spPr>
          <a:xfrm>
            <a:off x="1174531" y="4541947"/>
            <a:ext cx="10058400" cy="2031325"/>
          </a:xfrm>
          <a:prstGeom prst="rect">
            <a:avLst/>
          </a:prstGeom>
          <a:noFill/>
        </p:spPr>
        <p:txBody>
          <a:bodyPr wrap="square" rtlCol="0">
            <a:spAutoFit/>
          </a:bodyPr>
          <a:lstStyle/>
          <a:p>
            <a:r>
              <a:rPr lang="en-GB" dirty="0" smtClean="0"/>
              <a:t>This is where you may see tears/exhaustion and a need to reconnect</a:t>
            </a:r>
          </a:p>
          <a:p>
            <a:endParaRPr lang="en-GB" dirty="0"/>
          </a:p>
          <a:p>
            <a:pPr marL="285750" indent="-285750">
              <a:buFont typeface="Arial" panose="020B0604020202020204" pitchFamily="34" charset="0"/>
              <a:buChar char="•"/>
            </a:pPr>
            <a:r>
              <a:rPr lang="en-GB" dirty="0" smtClean="0"/>
              <a:t>Gentle talk about their favourite things</a:t>
            </a:r>
          </a:p>
          <a:p>
            <a:pPr marL="285750" indent="-285750">
              <a:buFont typeface="Arial" panose="020B0604020202020204" pitchFamily="34" charset="0"/>
              <a:buChar char="•"/>
            </a:pPr>
            <a:r>
              <a:rPr lang="en-GB" dirty="0" smtClean="0"/>
              <a:t>A drink of water and a snack – they will be exhausted</a:t>
            </a:r>
          </a:p>
          <a:p>
            <a:pPr marL="285750" indent="-285750">
              <a:buFont typeface="Arial" panose="020B0604020202020204" pitchFamily="34" charset="0"/>
              <a:buChar char="•"/>
            </a:pPr>
            <a:r>
              <a:rPr lang="en-GB" dirty="0" smtClean="0"/>
              <a:t>Do not ask provocative questions: ‘ What did you do that for?’, ‘What is wrong with you?’ ‘ </a:t>
            </a:r>
          </a:p>
          <a:p>
            <a:pPr marL="285750" indent="-285750">
              <a:buFont typeface="Arial" panose="020B0604020202020204" pitchFamily="34" charset="0"/>
              <a:buChar char="•"/>
            </a:pPr>
            <a:r>
              <a:rPr lang="en-GB" dirty="0" smtClean="0"/>
              <a:t>Allow time for recovery (this could take the whole </a:t>
            </a:r>
            <a:r>
              <a:rPr lang="en-GB" dirty="0" smtClean="0"/>
              <a:t>day)</a:t>
            </a:r>
            <a:endParaRPr lang="en-GB" dirty="0" smtClean="0"/>
          </a:p>
          <a:p>
            <a:pPr marL="285750" indent="-285750">
              <a:buFont typeface="Arial" panose="020B0604020202020204" pitchFamily="34" charset="0"/>
              <a:buChar char="•"/>
            </a:pPr>
            <a:r>
              <a:rPr lang="en-GB" dirty="0" smtClean="0"/>
              <a:t>A comforting hug/blanket </a:t>
            </a:r>
            <a:endParaRPr lang="en-GB" dirty="0"/>
          </a:p>
        </p:txBody>
      </p:sp>
      <p:pic>
        <p:nvPicPr>
          <p:cNvPr id="4" name="Picture 3"/>
          <p:cNvPicPr>
            <a:picLocks noChangeAspect="1"/>
          </p:cNvPicPr>
          <p:nvPr/>
        </p:nvPicPr>
        <p:blipFill rotWithShape="1">
          <a:blip r:embed="rId2"/>
          <a:srcRect l="4" b="9934"/>
          <a:stretch/>
        </p:blipFill>
        <p:spPr>
          <a:xfrm>
            <a:off x="840827" y="2076121"/>
            <a:ext cx="2985923" cy="2096486"/>
          </a:xfrm>
          <a:prstGeom prst="rect">
            <a:avLst/>
          </a:prstGeom>
        </p:spPr>
      </p:pic>
      <p:pic>
        <p:nvPicPr>
          <p:cNvPr id="5" name="Picture 4"/>
          <p:cNvPicPr>
            <a:picLocks noChangeAspect="1"/>
          </p:cNvPicPr>
          <p:nvPr/>
        </p:nvPicPr>
        <p:blipFill>
          <a:blip r:embed="rId3"/>
          <a:stretch>
            <a:fillRect/>
          </a:stretch>
        </p:blipFill>
        <p:spPr>
          <a:xfrm>
            <a:off x="8965816" y="2076121"/>
            <a:ext cx="2322294" cy="2322294"/>
          </a:xfrm>
          <a:prstGeom prst="rect">
            <a:avLst/>
          </a:prstGeom>
        </p:spPr>
      </p:pic>
      <p:pic>
        <p:nvPicPr>
          <p:cNvPr id="6" name="Picture 5"/>
          <p:cNvPicPr>
            <a:picLocks noChangeAspect="1"/>
          </p:cNvPicPr>
          <p:nvPr/>
        </p:nvPicPr>
        <p:blipFill>
          <a:blip r:embed="rId4"/>
          <a:stretch>
            <a:fillRect/>
          </a:stretch>
        </p:blipFill>
        <p:spPr>
          <a:xfrm>
            <a:off x="4733924" y="2175641"/>
            <a:ext cx="3398783" cy="2091559"/>
          </a:xfrm>
          <a:prstGeom prst="rect">
            <a:avLst/>
          </a:prstGeom>
        </p:spPr>
      </p:pic>
    </p:spTree>
    <p:extLst>
      <p:ext uri="{BB962C8B-B14F-4D97-AF65-F5344CB8AC3E}">
        <p14:creationId xmlns:p14="http://schemas.microsoft.com/office/powerpoint/2010/main" val="676384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4827" y="4943997"/>
            <a:ext cx="2554445" cy="1615580"/>
          </a:xfrm>
          <a:prstGeom prst="rect">
            <a:avLst/>
          </a:prstGeom>
        </p:spPr>
      </p:pic>
      <p:pic>
        <p:nvPicPr>
          <p:cNvPr id="4" name="Picture 3"/>
          <p:cNvPicPr>
            <a:picLocks noChangeAspect="1"/>
          </p:cNvPicPr>
          <p:nvPr/>
        </p:nvPicPr>
        <p:blipFill rotWithShape="1">
          <a:blip r:embed="rId3"/>
          <a:srcRect l="4454" b="10941"/>
          <a:stretch/>
        </p:blipFill>
        <p:spPr>
          <a:xfrm>
            <a:off x="6957847" y="1802783"/>
            <a:ext cx="3736263" cy="3171365"/>
          </a:xfrm>
          <a:prstGeom prst="rect">
            <a:avLst/>
          </a:prstGeom>
        </p:spPr>
      </p:pic>
      <p:pic>
        <p:nvPicPr>
          <p:cNvPr id="5" name="Picture 4"/>
          <p:cNvPicPr>
            <a:picLocks noChangeAspect="1"/>
          </p:cNvPicPr>
          <p:nvPr/>
        </p:nvPicPr>
        <p:blipFill>
          <a:blip r:embed="rId4"/>
          <a:stretch>
            <a:fillRect/>
          </a:stretch>
        </p:blipFill>
        <p:spPr>
          <a:xfrm>
            <a:off x="1743896" y="2070538"/>
            <a:ext cx="2470752" cy="3073075"/>
          </a:xfrm>
          <a:prstGeom prst="rect">
            <a:avLst/>
          </a:prstGeom>
        </p:spPr>
      </p:pic>
      <p:sp>
        <p:nvSpPr>
          <p:cNvPr id="3" name="Title 2"/>
          <p:cNvSpPr>
            <a:spLocks noGrp="1"/>
          </p:cNvSpPr>
          <p:nvPr>
            <p:ph type="title"/>
          </p:nvPr>
        </p:nvSpPr>
        <p:spPr>
          <a:solidFill>
            <a:srgbClr val="00B0F0"/>
          </a:solidFill>
        </p:spPr>
        <p:txBody>
          <a:bodyPr>
            <a:normAutofit/>
          </a:bodyPr>
          <a:lstStyle/>
          <a:p>
            <a:pPr algn="ctr"/>
            <a:r>
              <a:rPr lang="en-GB" sz="5400" dirty="0" smtClean="0">
                <a:solidFill>
                  <a:schemeClr val="bg1"/>
                </a:solidFill>
              </a:rPr>
              <a:t>Consequences</a:t>
            </a:r>
            <a:endParaRPr lang="en-GB" sz="5400" dirty="0">
              <a:solidFill>
                <a:schemeClr val="bg1"/>
              </a:solidFill>
            </a:endParaRPr>
          </a:p>
        </p:txBody>
      </p:sp>
      <p:pic>
        <p:nvPicPr>
          <p:cNvPr id="2" name="Picture 1"/>
          <p:cNvPicPr>
            <a:picLocks noChangeAspect="1"/>
          </p:cNvPicPr>
          <p:nvPr/>
        </p:nvPicPr>
        <p:blipFill>
          <a:blip r:embed="rId5"/>
          <a:stretch>
            <a:fillRect/>
          </a:stretch>
        </p:blipFill>
        <p:spPr>
          <a:xfrm>
            <a:off x="10515974" y="5044589"/>
            <a:ext cx="1060796" cy="1414395"/>
          </a:xfrm>
          <a:prstGeom prst="rect">
            <a:avLst/>
          </a:prstGeom>
        </p:spPr>
      </p:pic>
    </p:spTree>
    <p:extLst>
      <p:ext uri="{BB962C8B-B14F-4D97-AF65-F5344CB8AC3E}">
        <p14:creationId xmlns:p14="http://schemas.microsoft.com/office/powerpoint/2010/main" val="1249258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Consequences</a:t>
            </a:r>
            <a:endParaRPr lang="en-GB" dirty="0">
              <a:solidFill>
                <a:schemeClr val="bg1"/>
              </a:solidFill>
            </a:endParaRPr>
          </a:p>
        </p:txBody>
      </p:sp>
      <p:sp>
        <p:nvSpPr>
          <p:cNvPr id="3" name="TextBox 2"/>
          <p:cNvSpPr txBox="1"/>
          <p:nvPr/>
        </p:nvSpPr>
        <p:spPr>
          <a:xfrm>
            <a:off x="838200" y="1870841"/>
            <a:ext cx="10628586" cy="424731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Natural consequences- Why do children learn better this way?</a:t>
            </a:r>
          </a:p>
          <a:p>
            <a:r>
              <a:rPr lang="en-GB" dirty="0" smtClean="0"/>
              <a:t>      It is easier to understand and remember the connection between the natural consequence and the    </a:t>
            </a:r>
          </a:p>
          <a:p>
            <a:r>
              <a:rPr lang="en-GB" dirty="0"/>
              <a:t> </a:t>
            </a:r>
            <a:r>
              <a:rPr lang="en-GB" dirty="0" smtClean="0"/>
              <a:t>     behaviour that led to it.</a:t>
            </a:r>
          </a:p>
          <a:p>
            <a:pPr marL="285750" indent="-285750">
              <a:buFont typeface="Arial" panose="020B0604020202020204" pitchFamily="34" charset="0"/>
              <a:buChar char="•"/>
            </a:pPr>
            <a:r>
              <a:rPr lang="en-GB" dirty="0" smtClean="0"/>
              <a:t>Logical consequences- we may choose to apply this type of consequence if a natural consequence isn’t appropriate and to set some boundaries – the cause and effect.</a:t>
            </a:r>
          </a:p>
          <a:p>
            <a:pPr marL="285750" indent="-285750">
              <a:buFont typeface="Arial" panose="020B0604020202020204" pitchFamily="34" charset="0"/>
              <a:buChar char="•"/>
            </a:pPr>
            <a:r>
              <a:rPr lang="en-GB" dirty="0" smtClean="0"/>
              <a:t>Illogical consequences- Its better to have a consequence than none at all, something you can control and something they card about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Keep it short , don’t make it last all week, try to implicate the consequence in relative time to the behaviour.</a:t>
            </a:r>
          </a:p>
          <a:p>
            <a:pPr marL="285750" indent="-285750">
              <a:buFont typeface="Arial" panose="020B0604020202020204" pitchFamily="34" charset="0"/>
              <a:buChar char="•"/>
            </a:pPr>
            <a:r>
              <a:rPr lang="en-GB" dirty="0" smtClean="0"/>
              <a:t>Give choices , rather than orders</a:t>
            </a:r>
          </a:p>
          <a:p>
            <a:pPr marL="285750" indent="-285750">
              <a:buFont typeface="Arial" panose="020B0604020202020204" pitchFamily="34" charset="0"/>
              <a:buChar char="•"/>
            </a:pPr>
            <a:r>
              <a:rPr lang="en-GB" dirty="0" smtClean="0"/>
              <a:t>Try not to make threats that you cannot follow through on , your words will lose their impact – also children are smarter than we give them credit for!</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Keep calm and keep it clear, anger breeds anger and much parental anger comes from frustration over a feeling of loss. When a consequence is clear, it’s much easier for the parent to remain calm giving it.</a:t>
            </a:r>
          </a:p>
        </p:txBody>
      </p:sp>
    </p:spTree>
    <p:extLst>
      <p:ext uri="{BB962C8B-B14F-4D97-AF65-F5344CB8AC3E}">
        <p14:creationId xmlns:p14="http://schemas.microsoft.com/office/powerpoint/2010/main" val="344935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9328" y="4891444"/>
            <a:ext cx="2554445" cy="1615580"/>
          </a:xfrm>
          <a:prstGeom prst="rect">
            <a:avLst/>
          </a:prstGeom>
        </p:spPr>
      </p:pic>
      <p:pic>
        <p:nvPicPr>
          <p:cNvPr id="5" name="Picture 4"/>
          <p:cNvPicPr>
            <a:picLocks noChangeAspect="1"/>
          </p:cNvPicPr>
          <p:nvPr/>
        </p:nvPicPr>
        <p:blipFill>
          <a:blip r:embed="rId3"/>
          <a:stretch>
            <a:fillRect/>
          </a:stretch>
        </p:blipFill>
        <p:spPr>
          <a:xfrm>
            <a:off x="926598" y="2008098"/>
            <a:ext cx="1927175" cy="1802573"/>
          </a:xfrm>
          <a:prstGeom prst="rect">
            <a:avLst/>
          </a:prstGeom>
        </p:spPr>
      </p:pic>
      <p:sp>
        <p:nvSpPr>
          <p:cNvPr id="6" name="TextBox 5"/>
          <p:cNvSpPr txBox="1"/>
          <p:nvPr/>
        </p:nvSpPr>
        <p:spPr>
          <a:xfrm>
            <a:off x="746234" y="441434"/>
            <a:ext cx="10058400" cy="923330"/>
          </a:xfrm>
          <a:prstGeom prst="rect">
            <a:avLst/>
          </a:prstGeom>
          <a:solidFill>
            <a:srgbClr val="00B0F0"/>
          </a:solidFill>
        </p:spPr>
        <p:txBody>
          <a:bodyPr wrap="square" rtlCol="0">
            <a:spAutoFit/>
          </a:bodyPr>
          <a:lstStyle/>
          <a:p>
            <a:pPr algn="ctr"/>
            <a:r>
              <a:rPr lang="en-GB" sz="5400" dirty="0" smtClean="0">
                <a:solidFill>
                  <a:schemeClr val="bg1"/>
                </a:solidFill>
              </a:rPr>
              <a:t>Baskets and Boundaries</a:t>
            </a:r>
            <a:endParaRPr lang="en-GB" sz="5400" dirty="0">
              <a:solidFill>
                <a:schemeClr val="bg1"/>
              </a:solidFill>
            </a:endParaRPr>
          </a:p>
        </p:txBody>
      </p:sp>
      <p:pic>
        <p:nvPicPr>
          <p:cNvPr id="7" name="Picture 6"/>
          <p:cNvPicPr>
            <a:picLocks noChangeAspect="1"/>
          </p:cNvPicPr>
          <p:nvPr/>
        </p:nvPicPr>
        <p:blipFill>
          <a:blip r:embed="rId4"/>
          <a:stretch>
            <a:fillRect/>
          </a:stretch>
        </p:blipFill>
        <p:spPr>
          <a:xfrm>
            <a:off x="4662866" y="1688988"/>
            <a:ext cx="2358045" cy="2205765"/>
          </a:xfrm>
          <a:prstGeom prst="rect">
            <a:avLst/>
          </a:prstGeom>
        </p:spPr>
      </p:pic>
      <p:pic>
        <p:nvPicPr>
          <p:cNvPr id="8" name="Picture 7"/>
          <p:cNvPicPr>
            <a:picLocks noChangeAspect="1"/>
          </p:cNvPicPr>
          <p:nvPr/>
        </p:nvPicPr>
        <p:blipFill>
          <a:blip r:embed="rId4"/>
          <a:stretch>
            <a:fillRect/>
          </a:stretch>
        </p:blipFill>
        <p:spPr>
          <a:xfrm>
            <a:off x="8460828" y="1382518"/>
            <a:ext cx="2795751" cy="2615204"/>
          </a:xfrm>
          <a:prstGeom prst="rect">
            <a:avLst/>
          </a:prstGeom>
        </p:spPr>
      </p:pic>
      <p:sp>
        <p:nvSpPr>
          <p:cNvPr id="9" name="TextBox 8"/>
          <p:cNvSpPr txBox="1"/>
          <p:nvPr/>
        </p:nvSpPr>
        <p:spPr>
          <a:xfrm>
            <a:off x="668250" y="4130839"/>
            <a:ext cx="2443870" cy="646331"/>
          </a:xfrm>
          <a:prstGeom prst="rect">
            <a:avLst/>
          </a:prstGeom>
          <a:noFill/>
        </p:spPr>
        <p:txBody>
          <a:bodyPr wrap="square" rtlCol="0">
            <a:spAutoFit/>
          </a:bodyPr>
          <a:lstStyle/>
          <a:p>
            <a:pPr algn="ctr"/>
            <a:r>
              <a:rPr lang="en-GB" dirty="0" smtClean="0"/>
              <a:t>Basket A: </a:t>
            </a:r>
          </a:p>
          <a:p>
            <a:pPr algn="ctr"/>
            <a:r>
              <a:rPr lang="en-GB" dirty="0" smtClean="0"/>
              <a:t>Non-negotiable issues</a:t>
            </a:r>
            <a:endParaRPr lang="en-GB" dirty="0"/>
          </a:p>
        </p:txBody>
      </p:sp>
      <p:sp>
        <p:nvSpPr>
          <p:cNvPr id="10" name="TextBox 9"/>
          <p:cNvSpPr txBox="1"/>
          <p:nvPr/>
        </p:nvSpPr>
        <p:spPr>
          <a:xfrm>
            <a:off x="4746948" y="4050547"/>
            <a:ext cx="2385848" cy="646331"/>
          </a:xfrm>
          <a:prstGeom prst="rect">
            <a:avLst/>
          </a:prstGeom>
          <a:noFill/>
        </p:spPr>
        <p:txBody>
          <a:bodyPr wrap="square" rtlCol="0">
            <a:spAutoFit/>
          </a:bodyPr>
          <a:lstStyle/>
          <a:p>
            <a:pPr algn="ctr"/>
            <a:r>
              <a:rPr lang="en-GB" dirty="0" smtClean="0"/>
              <a:t>Basket B:</a:t>
            </a:r>
          </a:p>
          <a:p>
            <a:pPr algn="ctr"/>
            <a:r>
              <a:rPr lang="en-GB" dirty="0" smtClean="0"/>
              <a:t>Negotiable issues</a:t>
            </a:r>
            <a:endParaRPr lang="en-GB" dirty="0"/>
          </a:p>
        </p:txBody>
      </p:sp>
      <p:sp>
        <p:nvSpPr>
          <p:cNvPr id="11" name="TextBox 10"/>
          <p:cNvSpPr txBox="1"/>
          <p:nvPr/>
        </p:nvSpPr>
        <p:spPr>
          <a:xfrm>
            <a:off x="8555421" y="4130838"/>
            <a:ext cx="2701158" cy="646331"/>
          </a:xfrm>
          <a:prstGeom prst="rect">
            <a:avLst/>
          </a:prstGeom>
          <a:noFill/>
        </p:spPr>
        <p:txBody>
          <a:bodyPr wrap="square" rtlCol="0">
            <a:spAutoFit/>
          </a:bodyPr>
          <a:lstStyle/>
          <a:p>
            <a:pPr algn="ctr"/>
            <a:r>
              <a:rPr lang="en-GB" dirty="0" smtClean="0"/>
              <a:t>Basket C:</a:t>
            </a:r>
          </a:p>
          <a:p>
            <a:pPr algn="ctr"/>
            <a:r>
              <a:rPr lang="en-GB" dirty="0" smtClean="0"/>
              <a:t>Issues to forget for now</a:t>
            </a:r>
            <a:endParaRPr lang="en-GB" dirty="0"/>
          </a:p>
        </p:txBody>
      </p:sp>
      <p:pic>
        <p:nvPicPr>
          <p:cNvPr id="2" name="Picture 1"/>
          <p:cNvPicPr>
            <a:picLocks noChangeAspect="1"/>
          </p:cNvPicPr>
          <p:nvPr/>
        </p:nvPicPr>
        <p:blipFill>
          <a:blip r:embed="rId5"/>
          <a:stretch>
            <a:fillRect/>
          </a:stretch>
        </p:blipFill>
        <p:spPr>
          <a:xfrm>
            <a:off x="10484443" y="5092629"/>
            <a:ext cx="1060796" cy="1414395"/>
          </a:xfrm>
          <a:prstGeom prst="rect">
            <a:avLst/>
          </a:prstGeom>
        </p:spPr>
      </p:pic>
    </p:spTree>
    <p:extLst>
      <p:ext uri="{BB962C8B-B14F-4D97-AF65-F5344CB8AC3E}">
        <p14:creationId xmlns:p14="http://schemas.microsoft.com/office/powerpoint/2010/main" val="1942453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Consequences</a:t>
            </a:r>
            <a:endParaRPr lang="en-GB"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 r="-4896" b="26653"/>
          <a:stretch/>
        </p:blipFill>
        <p:spPr>
          <a:xfrm>
            <a:off x="3314468" y="1816812"/>
            <a:ext cx="5230311" cy="4857257"/>
          </a:xfrm>
          <a:prstGeom prst="rect">
            <a:avLst/>
          </a:prstGeom>
        </p:spPr>
      </p:pic>
      <p:pic>
        <p:nvPicPr>
          <p:cNvPr id="4" name="Picture 3"/>
          <p:cNvPicPr>
            <a:picLocks noChangeAspect="1"/>
          </p:cNvPicPr>
          <p:nvPr/>
        </p:nvPicPr>
        <p:blipFill>
          <a:blip r:embed="rId3"/>
          <a:stretch>
            <a:fillRect/>
          </a:stretch>
        </p:blipFill>
        <p:spPr>
          <a:xfrm>
            <a:off x="766119" y="4954507"/>
            <a:ext cx="2548349" cy="1615580"/>
          </a:xfrm>
          <a:prstGeom prst="rect">
            <a:avLst/>
          </a:prstGeom>
        </p:spPr>
      </p:pic>
      <p:pic>
        <p:nvPicPr>
          <p:cNvPr id="5" name="Picture 4"/>
          <p:cNvPicPr>
            <a:picLocks noChangeAspect="1"/>
          </p:cNvPicPr>
          <p:nvPr/>
        </p:nvPicPr>
        <p:blipFill>
          <a:blip r:embed="rId4"/>
          <a:stretch>
            <a:fillRect/>
          </a:stretch>
        </p:blipFill>
        <p:spPr>
          <a:xfrm>
            <a:off x="10642098" y="5055099"/>
            <a:ext cx="1060796" cy="1414395"/>
          </a:xfrm>
          <a:prstGeom prst="rect">
            <a:avLst/>
          </a:prstGeom>
        </p:spPr>
      </p:pic>
    </p:spTree>
    <p:extLst>
      <p:ext uri="{BB962C8B-B14F-4D97-AF65-F5344CB8AC3E}">
        <p14:creationId xmlns:p14="http://schemas.microsoft.com/office/powerpoint/2010/main" val="2157548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2" y="385514"/>
            <a:ext cx="10515600" cy="1325563"/>
          </a:xfrm>
          <a:solidFill>
            <a:srgbClr val="00B0F0"/>
          </a:solidFill>
        </p:spPr>
        <p:txBody>
          <a:bodyPr/>
          <a:lstStyle/>
          <a:p>
            <a:pPr algn="ctr"/>
            <a:r>
              <a:rPr lang="en-GB" dirty="0" smtClean="0">
                <a:solidFill>
                  <a:schemeClr val="bg1"/>
                </a:solidFill>
              </a:rPr>
              <a:t>Your self talk</a:t>
            </a:r>
            <a:endParaRPr lang="en-GB" dirty="0">
              <a:solidFill>
                <a:schemeClr val="bg1"/>
              </a:solidFill>
            </a:endParaRPr>
          </a:p>
        </p:txBody>
      </p:sp>
      <p:sp>
        <p:nvSpPr>
          <p:cNvPr id="3" name="TextBox 2"/>
          <p:cNvSpPr txBox="1"/>
          <p:nvPr/>
        </p:nvSpPr>
        <p:spPr>
          <a:xfrm>
            <a:off x="367862" y="2039004"/>
            <a:ext cx="10131972"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They are having a hard time, not giving me a hard time</a:t>
            </a:r>
          </a:p>
          <a:p>
            <a:pPr marL="285750" indent="-285750">
              <a:buFont typeface="Arial" panose="020B0604020202020204" pitchFamily="34" charset="0"/>
              <a:buChar char="•"/>
            </a:pPr>
            <a:r>
              <a:rPr lang="en-GB" sz="2800" dirty="0" smtClean="0"/>
              <a:t>Get them to share my calm, don’t join their chaos</a:t>
            </a:r>
          </a:p>
          <a:p>
            <a:pPr marL="285750" indent="-285750">
              <a:buFont typeface="Arial" panose="020B0604020202020204" pitchFamily="34" charset="0"/>
              <a:buChar char="•"/>
            </a:pPr>
            <a:r>
              <a:rPr lang="en-GB" sz="2800" b="1" dirty="0" smtClean="0"/>
              <a:t>I am in charge of me staying calm</a:t>
            </a:r>
            <a:r>
              <a:rPr lang="en-GB" sz="2800" dirty="0" smtClean="0"/>
              <a:t>, no matter how my child is acting or behaving</a:t>
            </a:r>
          </a:p>
          <a:p>
            <a:pPr marL="285750" indent="-285750">
              <a:buFont typeface="Arial" panose="020B0604020202020204" pitchFamily="34" charset="0"/>
              <a:buChar char="•"/>
            </a:pPr>
            <a:r>
              <a:rPr lang="en-GB" sz="2800" b="1" dirty="0" smtClean="0"/>
              <a:t>All feelings are OK</a:t>
            </a:r>
            <a:r>
              <a:rPr lang="en-GB" sz="2800" dirty="0" smtClean="0"/>
              <a:t>. My job is to help my child manage them, </a:t>
            </a:r>
          </a:p>
          <a:p>
            <a:pPr marL="285750" indent="-285750">
              <a:buFont typeface="Arial" panose="020B0604020202020204" pitchFamily="34" charset="0"/>
              <a:buChar char="•"/>
            </a:pPr>
            <a:r>
              <a:rPr lang="en-GB" sz="2800" dirty="0" smtClean="0"/>
              <a:t>Be a good role model, I can remain calm, set the example</a:t>
            </a:r>
          </a:p>
          <a:p>
            <a:pPr marL="285750" indent="-285750">
              <a:buFont typeface="Arial" panose="020B0604020202020204" pitchFamily="34" charset="0"/>
              <a:buChar char="•"/>
            </a:pPr>
            <a:r>
              <a:rPr lang="en-GB" sz="2800" dirty="0" smtClean="0"/>
              <a:t>I will be the thermostat, not the thermometer</a:t>
            </a:r>
          </a:p>
        </p:txBody>
      </p:sp>
      <p:pic>
        <p:nvPicPr>
          <p:cNvPr id="4" name="Picture 3"/>
          <p:cNvPicPr>
            <a:picLocks noChangeAspect="1"/>
          </p:cNvPicPr>
          <p:nvPr/>
        </p:nvPicPr>
        <p:blipFill>
          <a:blip r:embed="rId2"/>
          <a:stretch>
            <a:fillRect/>
          </a:stretch>
        </p:blipFill>
        <p:spPr>
          <a:xfrm>
            <a:off x="10331631" y="365125"/>
            <a:ext cx="1492544" cy="1957060"/>
          </a:xfrm>
          <a:prstGeom prst="rect">
            <a:avLst/>
          </a:prstGeom>
        </p:spPr>
      </p:pic>
      <p:pic>
        <p:nvPicPr>
          <p:cNvPr id="5" name="Picture 4"/>
          <p:cNvPicPr>
            <a:picLocks noChangeAspect="1"/>
          </p:cNvPicPr>
          <p:nvPr/>
        </p:nvPicPr>
        <p:blipFill>
          <a:blip r:embed="rId3"/>
          <a:stretch>
            <a:fillRect/>
          </a:stretch>
        </p:blipFill>
        <p:spPr>
          <a:xfrm>
            <a:off x="10331631" y="2552285"/>
            <a:ext cx="1492544" cy="2242893"/>
          </a:xfrm>
          <a:prstGeom prst="rect">
            <a:avLst/>
          </a:prstGeom>
        </p:spPr>
      </p:pic>
      <p:pic>
        <p:nvPicPr>
          <p:cNvPr id="6" name="Picture 5"/>
          <p:cNvPicPr>
            <a:picLocks noChangeAspect="1"/>
          </p:cNvPicPr>
          <p:nvPr/>
        </p:nvPicPr>
        <p:blipFill>
          <a:blip r:embed="rId4"/>
          <a:stretch>
            <a:fillRect/>
          </a:stretch>
        </p:blipFill>
        <p:spPr>
          <a:xfrm>
            <a:off x="260335" y="5070121"/>
            <a:ext cx="2548349" cy="1615580"/>
          </a:xfrm>
          <a:prstGeom prst="rect">
            <a:avLst/>
          </a:prstGeom>
        </p:spPr>
      </p:pic>
      <p:pic>
        <p:nvPicPr>
          <p:cNvPr id="7" name="Picture 6"/>
          <p:cNvPicPr>
            <a:picLocks noChangeAspect="1"/>
          </p:cNvPicPr>
          <p:nvPr/>
        </p:nvPicPr>
        <p:blipFill>
          <a:blip r:embed="rId5"/>
          <a:stretch>
            <a:fillRect/>
          </a:stretch>
        </p:blipFill>
        <p:spPr>
          <a:xfrm>
            <a:off x="10499834" y="5147547"/>
            <a:ext cx="1060796" cy="1414395"/>
          </a:xfrm>
          <a:prstGeom prst="rect">
            <a:avLst/>
          </a:prstGeom>
        </p:spPr>
      </p:pic>
    </p:spTree>
    <p:extLst>
      <p:ext uri="{BB962C8B-B14F-4D97-AF65-F5344CB8AC3E}">
        <p14:creationId xmlns:p14="http://schemas.microsoft.com/office/powerpoint/2010/main" val="179496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Activity</a:t>
            </a:r>
            <a:endParaRPr lang="en-GB" dirty="0">
              <a:solidFill>
                <a:schemeClr val="bg1"/>
              </a:solidFill>
            </a:endParaRPr>
          </a:p>
        </p:txBody>
      </p:sp>
      <p:sp>
        <p:nvSpPr>
          <p:cNvPr id="3" name="Rectangle 2"/>
          <p:cNvSpPr/>
          <p:nvPr/>
        </p:nvSpPr>
        <p:spPr>
          <a:xfrm>
            <a:off x="2923074" y="2115997"/>
            <a:ext cx="6514027"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De-escalation stations</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4" name="Picture 3"/>
          <p:cNvPicPr>
            <a:picLocks noChangeAspect="1"/>
          </p:cNvPicPr>
          <p:nvPr/>
        </p:nvPicPr>
        <p:blipFill>
          <a:blip r:embed="rId2"/>
          <a:stretch>
            <a:fillRect/>
          </a:stretch>
        </p:blipFill>
        <p:spPr>
          <a:xfrm>
            <a:off x="4509638" y="3342565"/>
            <a:ext cx="3340898" cy="3346994"/>
          </a:xfrm>
          <a:prstGeom prst="rect">
            <a:avLst/>
          </a:prstGeom>
        </p:spPr>
      </p:pic>
      <p:pic>
        <p:nvPicPr>
          <p:cNvPr id="5" name="Picture 4"/>
          <p:cNvPicPr>
            <a:picLocks noChangeAspect="1"/>
          </p:cNvPicPr>
          <p:nvPr/>
        </p:nvPicPr>
        <p:blipFill>
          <a:blip r:embed="rId3"/>
          <a:stretch>
            <a:fillRect/>
          </a:stretch>
        </p:blipFill>
        <p:spPr>
          <a:xfrm>
            <a:off x="607177" y="4870672"/>
            <a:ext cx="2548349" cy="1615580"/>
          </a:xfrm>
          <a:prstGeom prst="rect">
            <a:avLst/>
          </a:prstGeom>
        </p:spPr>
      </p:pic>
      <p:pic>
        <p:nvPicPr>
          <p:cNvPr id="6" name="Picture 5"/>
          <p:cNvPicPr>
            <a:picLocks noChangeAspect="1"/>
          </p:cNvPicPr>
          <p:nvPr/>
        </p:nvPicPr>
        <p:blipFill>
          <a:blip r:embed="rId4"/>
          <a:stretch>
            <a:fillRect/>
          </a:stretch>
        </p:blipFill>
        <p:spPr>
          <a:xfrm>
            <a:off x="10589424" y="5077527"/>
            <a:ext cx="1060796" cy="1414395"/>
          </a:xfrm>
          <a:prstGeom prst="rect">
            <a:avLst/>
          </a:prstGeom>
        </p:spPr>
      </p:pic>
    </p:spTree>
    <p:extLst>
      <p:ext uri="{BB962C8B-B14F-4D97-AF65-F5344CB8AC3E}">
        <p14:creationId xmlns:p14="http://schemas.microsoft.com/office/powerpoint/2010/main" val="1777353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41379" y="1505674"/>
            <a:ext cx="3689132" cy="4851935"/>
          </a:xfrm>
          <a:prstGeom prst="rect">
            <a:avLst/>
          </a:prstGeom>
        </p:spPr>
      </p:pic>
      <p:pic>
        <p:nvPicPr>
          <p:cNvPr id="3" name="Picture 2"/>
          <p:cNvPicPr>
            <a:picLocks noChangeAspect="1"/>
          </p:cNvPicPr>
          <p:nvPr/>
        </p:nvPicPr>
        <p:blipFill>
          <a:blip r:embed="rId3"/>
          <a:stretch>
            <a:fillRect/>
          </a:stretch>
        </p:blipFill>
        <p:spPr>
          <a:xfrm>
            <a:off x="270846" y="5038589"/>
            <a:ext cx="2548349" cy="1615580"/>
          </a:xfrm>
          <a:prstGeom prst="rect">
            <a:avLst/>
          </a:prstGeom>
        </p:spPr>
      </p:pic>
      <p:sp>
        <p:nvSpPr>
          <p:cNvPr id="4" name="TextBox 3"/>
          <p:cNvSpPr txBox="1"/>
          <p:nvPr/>
        </p:nvSpPr>
        <p:spPr>
          <a:xfrm>
            <a:off x="420414" y="409903"/>
            <a:ext cx="11151476" cy="830997"/>
          </a:xfrm>
          <a:prstGeom prst="rect">
            <a:avLst/>
          </a:prstGeom>
          <a:solidFill>
            <a:srgbClr val="00B0F0"/>
          </a:solidFill>
        </p:spPr>
        <p:txBody>
          <a:bodyPr wrap="square" rtlCol="0">
            <a:spAutoFit/>
          </a:bodyPr>
          <a:lstStyle/>
          <a:p>
            <a:pPr algn="ctr"/>
            <a:r>
              <a:rPr lang="en-GB" sz="4800" dirty="0" smtClean="0">
                <a:solidFill>
                  <a:schemeClr val="bg1"/>
                </a:solidFill>
              </a:rPr>
              <a:t>True story….</a:t>
            </a:r>
            <a:endParaRPr lang="en-GB" sz="4800" dirty="0">
              <a:solidFill>
                <a:schemeClr val="bg1"/>
              </a:solidFill>
            </a:endParaRPr>
          </a:p>
        </p:txBody>
      </p:sp>
      <p:pic>
        <p:nvPicPr>
          <p:cNvPr id="5" name="Picture 4"/>
          <p:cNvPicPr>
            <a:picLocks noChangeAspect="1"/>
          </p:cNvPicPr>
          <p:nvPr/>
        </p:nvPicPr>
        <p:blipFill>
          <a:blip r:embed="rId4"/>
          <a:stretch>
            <a:fillRect/>
          </a:stretch>
        </p:blipFill>
        <p:spPr>
          <a:xfrm>
            <a:off x="10511094" y="5139181"/>
            <a:ext cx="1060796" cy="1414395"/>
          </a:xfrm>
          <a:prstGeom prst="rect">
            <a:avLst/>
          </a:prstGeom>
        </p:spPr>
      </p:pic>
    </p:spTree>
    <p:extLst>
      <p:ext uri="{BB962C8B-B14F-4D97-AF65-F5344CB8AC3E}">
        <p14:creationId xmlns:p14="http://schemas.microsoft.com/office/powerpoint/2010/main" val="797586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Refreshment time..</a:t>
            </a:r>
            <a:endParaRPr lang="en-GB" dirty="0">
              <a:solidFill>
                <a:schemeClr val="bg1"/>
              </a:solidFill>
            </a:endParaRPr>
          </a:p>
        </p:txBody>
      </p:sp>
      <p:pic>
        <p:nvPicPr>
          <p:cNvPr id="4" name="Picture 3"/>
          <p:cNvPicPr>
            <a:picLocks noChangeAspect="1"/>
          </p:cNvPicPr>
          <p:nvPr/>
        </p:nvPicPr>
        <p:blipFill>
          <a:blip r:embed="rId2"/>
          <a:stretch>
            <a:fillRect/>
          </a:stretch>
        </p:blipFill>
        <p:spPr>
          <a:xfrm>
            <a:off x="4022819" y="2224134"/>
            <a:ext cx="10053175" cy="963251"/>
          </a:xfrm>
          <a:prstGeom prst="rect">
            <a:avLst/>
          </a:prstGeom>
        </p:spPr>
      </p:pic>
      <p:pic>
        <p:nvPicPr>
          <p:cNvPr id="5" name="Picture 4"/>
          <p:cNvPicPr>
            <a:picLocks noChangeAspect="1"/>
          </p:cNvPicPr>
          <p:nvPr/>
        </p:nvPicPr>
        <p:blipFill>
          <a:blip r:embed="rId3"/>
          <a:stretch>
            <a:fillRect/>
          </a:stretch>
        </p:blipFill>
        <p:spPr>
          <a:xfrm>
            <a:off x="930337" y="1690688"/>
            <a:ext cx="3310415" cy="2030144"/>
          </a:xfrm>
          <a:prstGeom prst="rect">
            <a:avLst/>
          </a:prstGeom>
        </p:spPr>
      </p:pic>
      <p:pic>
        <p:nvPicPr>
          <p:cNvPr id="6" name="Picture 5"/>
          <p:cNvPicPr>
            <a:picLocks noChangeAspect="1"/>
          </p:cNvPicPr>
          <p:nvPr/>
        </p:nvPicPr>
        <p:blipFill>
          <a:blip r:embed="rId4"/>
          <a:stretch>
            <a:fillRect/>
          </a:stretch>
        </p:blipFill>
        <p:spPr>
          <a:xfrm>
            <a:off x="497250" y="4783497"/>
            <a:ext cx="2548349" cy="1615580"/>
          </a:xfrm>
          <a:prstGeom prst="rect">
            <a:avLst/>
          </a:prstGeom>
        </p:spPr>
      </p:pic>
      <p:pic>
        <p:nvPicPr>
          <p:cNvPr id="7" name="Picture 6"/>
          <p:cNvPicPr>
            <a:picLocks noChangeAspect="1"/>
          </p:cNvPicPr>
          <p:nvPr/>
        </p:nvPicPr>
        <p:blipFill>
          <a:blip r:embed="rId5"/>
          <a:stretch>
            <a:fillRect/>
          </a:stretch>
        </p:blipFill>
        <p:spPr>
          <a:xfrm>
            <a:off x="10293004" y="4984682"/>
            <a:ext cx="1060796" cy="1414395"/>
          </a:xfrm>
          <a:prstGeom prst="rect">
            <a:avLst/>
          </a:prstGeom>
        </p:spPr>
      </p:pic>
      <p:pic>
        <p:nvPicPr>
          <p:cNvPr id="8" name="Picture 7"/>
          <p:cNvPicPr>
            <a:picLocks noChangeAspect="1"/>
          </p:cNvPicPr>
          <p:nvPr/>
        </p:nvPicPr>
        <p:blipFill>
          <a:blip r:embed="rId6"/>
          <a:stretch>
            <a:fillRect/>
          </a:stretch>
        </p:blipFill>
        <p:spPr>
          <a:xfrm>
            <a:off x="4601980" y="3896451"/>
            <a:ext cx="3267739" cy="2176461"/>
          </a:xfrm>
          <a:prstGeom prst="rect">
            <a:avLst/>
          </a:prstGeom>
        </p:spPr>
      </p:pic>
    </p:spTree>
    <p:extLst>
      <p:ext uri="{BB962C8B-B14F-4D97-AF65-F5344CB8AC3E}">
        <p14:creationId xmlns:p14="http://schemas.microsoft.com/office/powerpoint/2010/main" val="2808503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Why can my child be so aggressive?</a:t>
            </a:r>
            <a:endParaRPr lang="en-GB" dirty="0">
              <a:solidFill>
                <a:schemeClr val="bg1"/>
              </a:solidFill>
            </a:endParaRPr>
          </a:p>
        </p:txBody>
      </p:sp>
      <p:sp>
        <p:nvSpPr>
          <p:cNvPr id="3" name="TextBox 2"/>
          <p:cNvSpPr txBox="1"/>
          <p:nvPr/>
        </p:nvSpPr>
        <p:spPr>
          <a:xfrm>
            <a:off x="838200" y="1902373"/>
            <a:ext cx="10145110" cy="4498428"/>
          </a:xfrm>
          <a:prstGeom prst="rect">
            <a:avLst/>
          </a:prstGeom>
          <a:no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a:p>
          <a:p>
            <a:endParaRPr lang="en-GB" dirty="0" smtClean="0"/>
          </a:p>
          <a:p>
            <a:endParaRPr lang="en-GB" dirty="0"/>
          </a:p>
          <a:p>
            <a:r>
              <a:rPr lang="en-GB" dirty="0" smtClean="0"/>
              <a:t>There are no malicious thoughts behind this behaviour, and we cannot attribute human emotions to the chimp behaviour. </a:t>
            </a:r>
          </a:p>
          <a:p>
            <a:endParaRPr lang="en-GB" dirty="0"/>
          </a:p>
          <a:p>
            <a:r>
              <a:rPr lang="en-GB" dirty="0" smtClean="0"/>
              <a:t>In other words, </a:t>
            </a:r>
            <a:r>
              <a:rPr lang="en-GB" b="1" dirty="0" smtClean="0"/>
              <a:t>do not take it personally</a:t>
            </a:r>
            <a:r>
              <a:rPr lang="en-GB" dirty="0" smtClean="0"/>
              <a:t>, this is not you – this is the ‘chimp’ taking over, it is all hot air! </a:t>
            </a:r>
          </a:p>
          <a:p>
            <a:endParaRPr lang="en-GB" dirty="0"/>
          </a:p>
          <a:p>
            <a:r>
              <a:rPr lang="en-GB" b="1" dirty="0" smtClean="0"/>
              <a:t>Remember you are amazing </a:t>
            </a:r>
            <a:r>
              <a:rPr lang="en-GB" dirty="0" smtClean="0"/>
              <a:t>, you are doing the best you can and the reason you are here is because you care so much and want to meet the need of this behaviour . </a:t>
            </a:r>
            <a:endParaRPr lang="en-GB" dirty="0"/>
          </a:p>
        </p:txBody>
      </p:sp>
      <p:pic>
        <p:nvPicPr>
          <p:cNvPr id="4" name="Picture 3"/>
          <p:cNvPicPr>
            <a:picLocks noChangeAspect="1"/>
          </p:cNvPicPr>
          <p:nvPr/>
        </p:nvPicPr>
        <p:blipFill rotWithShape="1">
          <a:blip r:embed="rId2"/>
          <a:srcRect l="1" t="9132" r="991"/>
          <a:stretch/>
        </p:blipFill>
        <p:spPr>
          <a:xfrm>
            <a:off x="4217325" y="1713186"/>
            <a:ext cx="3150427" cy="2315398"/>
          </a:xfrm>
          <a:prstGeom prst="rect">
            <a:avLst/>
          </a:prstGeom>
        </p:spPr>
      </p:pic>
    </p:spTree>
    <p:extLst>
      <p:ext uri="{BB962C8B-B14F-4D97-AF65-F5344CB8AC3E}">
        <p14:creationId xmlns:p14="http://schemas.microsoft.com/office/powerpoint/2010/main" val="2665375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559" y="5344351"/>
            <a:ext cx="1991505" cy="1262557"/>
          </a:xfrm>
          <a:prstGeom prst="rect">
            <a:avLst/>
          </a:prstGeom>
        </p:spPr>
      </p:pic>
      <p:sp>
        <p:nvSpPr>
          <p:cNvPr id="2" name="Title 1"/>
          <p:cNvSpPr>
            <a:spLocks noGrp="1"/>
          </p:cNvSpPr>
          <p:nvPr>
            <p:ph type="title"/>
          </p:nvPr>
        </p:nvSpPr>
        <p:spPr>
          <a:solidFill>
            <a:srgbClr val="00B0F0"/>
          </a:solidFill>
        </p:spPr>
        <p:txBody>
          <a:bodyPr/>
          <a:lstStyle/>
          <a:p>
            <a:r>
              <a:rPr lang="en-GB" dirty="0" smtClean="0">
                <a:solidFill>
                  <a:schemeClr val="bg1"/>
                </a:solidFill>
              </a:rPr>
              <a:t>How we can prevent escalation before we hit the top of the cycle…</a:t>
            </a:r>
            <a:endParaRPr lang="en-GB" dirty="0">
              <a:solidFill>
                <a:schemeClr val="bg1"/>
              </a:solidFill>
            </a:endParaRPr>
          </a:p>
        </p:txBody>
      </p:sp>
      <p:sp>
        <p:nvSpPr>
          <p:cNvPr id="3" name="TextBox 2"/>
          <p:cNvSpPr txBox="1"/>
          <p:nvPr/>
        </p:nvSpPr>
        <p:spPr>
          <a:xfrm>
            <a:off x="838200" y="1797270"/>
            <a:ext cx="10355317" cy="369331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CALM CONNECT RESPOND</a:t>
            </a:r>
          </a:p>
          <a:p>
            <a:pPr marL="285750" indent="-285750">
              <a:buFont typeface="Arial" panose="020B0604020202020204" pitchFamily="34" charset="0"/>
              <a:buChar char="•"/>
            </a:pPr>
            <a:r>
              <a:rPr lang="en-GB" dirty="0" smtClean="0"/>
              <a:t>Do not ignore/do ignore</a:t>
            </a:r>
          </a:p>
          <a:p>
            <a:pPr marL="285750" indent="-285750">
              <a:buFont typeface="Arial" panose="020B0604020202020204" pitchFamily="34" charset="0"/>
              <a:buChar char="•"/>
            </a:pPr>
            <a:r>
              <a:rPr lang="en-GB" dirty="0" smtClean="0"/>
              <a:t>Meet the </a:t>
            </a:r>
            <a:r>
              <a:rPr lang="en-GB" dirty="0"/>
              <a:t>need/ Communicate and listen- What can I do to help</a:t>
            </a:r>
            <a:r>
              <a:rPr lang="en-GB" dirty="0" smtClean="0"/>
              <a:t>?</a:t>
            </a:r>
          </a:p>
          <a:p>
            <a:pPr marL="285750" indent="-285750">
              <a:buFont typeface="Arial" panose="020B0604020202020204" pitchFamily="34" charset="0"/>
              <a:buChar char="•"/>
            </a:pPr>
            <a:r>
              <a:rPr lang="en-GB" dirty="0"/>
              <a:t>Build the boundaries- socks </a:t>
            </a:r>
            <a:r>
              <a:rPr lang="en-GB" dirty="0" smtClean="0"/>
              <a:t>example</a:t>
            </a:r>
          </a:p>
          <a:p>
            <a:pPr marL="285750" indent="-285750">
              <a:buFont typeface="Arial" panose="020B0604020202020204" pitchFamily="34" charset="0"/>
              <a:buChar char="•"/>
            </a:pPr>
            <a:r>
              <a:rPr lang="en-GB" dirty="0" smtClean="0"/>
              <a:t>Decide on the battle</a:t>
            </a:r>
          </a:p>
          <a:p>
            <a:pPr marL="285750" indent="-285750">
              <a:buFont typeface="Arial" panose="020B0604020202020204" pitchFamily="34" charset="0"/>
              <a:buChar char="•"/>
            </a:pPr>
            <a:r>
              <a:rPr lang="en-GB" dirty="0" smtClean="0"/>
              <a:t>Avoid/ plan better trigger situations- be smart</a:t>
            </a:r>
            <a:endParaRPr lang="en-GB" dirty="0"/>
          </a:p>
          <a:p>
            <a:pPr marL="285750" indent="-285750">
              <a:buFont typeface="Arial" panose="020B0604020202020204" pitchFamily="34" charset="0"/>
              <a:buChar char="•"/>
            </a:pPr>
            <a:r>
              <a:rPr lang="en-GB" dirty="0"/>
              <a:t>Fidgets/Stress </a:t>
            </a:r>
            <a:r>
              <a:rPr lang="en-GB" dirty="0" smtClean="0"/>
              <a:t>ball/Cold </a:t>
            </a:r>
            <a:r>
              <a:rPr lang="en-GB" dirty="0"/>
              <a:t>Water/Ice Lolly</a:t>
            </a:r>
          </a:p>
          <a:p>
            <a:pPr marL="285750" indent="-285750">
              <a:buFont typeface="Arial" panose="020B0604020202020204" pitchFamily="34" charset="0"/>
              <a:buChar char="•"/>
            </a:pPr>
            <a:r>
              <a:rPr lang="en-GB" dirty="0" smtClean="0"/>
              <a:t>De-escalation station/Distraction and diversion</a:t>
            </a:r>
          </a:p>
          <a:p>
            <a:pPr marL="285750" indent="-285750">
              <a:buFont typeface="Arial" panose="020B0604020202020204" pitchFamily="34" charset="0"/>
              <a:buChar char="•"/>
            </a:pPr>
            <a:r>
              <a:rPr lang="en-GB" dirty="0" smtClean="0"/>
              <a:t>Ask them to do a job – Counting and sorting – this affects the part of the brain that releases melatonin, the calming/sleep hormone. This will also boost self esteem – they are being helpful/ feeling important.</a:t>
            </a:r>
          </a:p>
          <a:p>
            <a:pPr marL="285750" indent="-285750">
              <a:buFont typeface="Arial" panose="020B0604020202020204" pitchFamily="34" charset="0"/>
              <a:buChar char="•"/>
            </a:pPr>
            <a:r>
              <a:rPr lang="en-GB" dirty="0" smtClean="0"/>
              <a:t>Pillow fight / Wrestling /Throwing/Catching can get that physical aggression before we escalate.</a:t>
            </a:r>
            <a:endParaRPr lang="en-GB" dirty="0"/>
          </a:p>
          <a:p>
            <a:r>
              <a:rPr lang="en-GB" b="1" dirty="0" smtClean="0"/>
              <a:t>         </a:t>
            </a:r>
          </a:p>
          <a:p>
            <a:r>
              <a:rPr lang="en-GB" b="1" dirty="0"/>
              <a:t> </a:t>
            </a:r>
            <a:r>
              <a:rPr lang="en-GB" b="1" dirty="0" smtClean="0"/>
              <a:t>           TAKING THEM OUT OF THEIR EMOTIONAL BRAIN INTO THEIR RATIONAL THINKING BRAIN</a:t>
            </a:r>
          </a:p>
        </p:txBody>
      </p:sp>
      <p:pic>
        <p:nvPicPr>
          <p:cNvPr id="5" name="Picture 4"/>
          <p:cNvPicPr>
            <a:picLocks noChangeAspect="1"/>
          </p:cNvPicPr>
          <p:nvPr/>
        </p:nvPicPr>
        <p:blipFill>
          <a:blip r:embed="rId3"/>
          <a:stretch>
            <a:fillRect/>
          </a:stretch>
        </p:blipFill>
        <p:spPr>
          <a:xfrm>
            <a:off x="10784362" y="5118160"/>
            <a:ext cx="1060796" cy="1414395"/>
          </a:xfrm>
          <a:prstGeom prst="rect">
            <a:avLst/>
          </a:prstGeom>
        </p:spPr>
      </p:pic>
    </p:spTree>
    <p:extLst>
      <p:ext uri="{BB962C8B-B14F-4D97-AF65-F5344CB8AC3E}">
        <p14:creationId xmlns:p14="http://schemas.microsoft.com/office/powerpoint/2010/main" val="1595365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Tug of war</a:t>
            </a:r>
            <a:endParaRPr lang="en-GB" dirty="0">
              <a:solidFill>
                <a:schemeClr val="bg1"/>
              </a:solidFill>
            </a:endParaRPr>
          </a:p>
        </p:txBody>
      </p:sp>
      <p:sp>
        <p:nvSpPr>
          <p:cNvPr id="3" name="TextBox 2"/>
          <p:cNvSpPr txBox="1"/>
          <p:nvPr/>
        </p:nvSpPr>
        <p:spPr>
          <a:xfrm>
            <a:off x="1030014" y="2291255"/>
            <a:ext cx="9364717" cy="1754326"/>
          </a:xfrm>
          <a:prstGeom prst="rect">
            <a:avLst/>
          </a:prstGeom>
          <a:noFill/>
        </p:spPr>
        <p:txBody>
          <a:bodyPr wrap="square" rtlCol="0">
            <a:spAutoFit/>
          </a:bodyPr>
          <a:lstStyle/>
          <a:p>
            <a:endParaRPr lang="en-GB" dirty="0" smtClean="0"/>
          </a:p>
          <a:p>
            <a:endParaRPr lang="en-GB" dirty="0"/>
          </a:p>
          <a:p>
            <a:endParaRPr lang="en-GB" dirty="0" smtClean="0"/>
          </a:p>
          <a:p>
            <a:r>
              <a:rPr lang="en-GB" dirty="0" smtClean="0"/>
              <a:t>Don’t pick up that rope!</a:t>
            </a:r>
          </a:p>
          <a:p>
            <a:endParaRPr lang="en-GB" dirty="0"/>
          </a:p>
          <a:p>
            <a:r>
              <a:rPr lang="en-GB" dirty="0" smtClean="0"/>
              <a:t>Do I want peace or do I want to win?</a:t>
            </a:r>
            <a:endParaRPr lang="en-GB" dirty="0"/>
          </a:p>
        </p:txBody>
      </p:sp>
      <p:sp>
        <p:nvSpPr>
          <p:cNvPr id="4" name="AutoShape 2" descr="1,572 Tug War Cartoon Images, Stock Photos, 3D object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6038077" y="2408873"/>
            <a:ext cx="4885785" cy="2678134"/>
          </a:xfrm>
          <a:prstGeom prst="rect">
            <a:avLst/>
          </a:prstGeom>
        </p:spPr>
      </p:pic>
      <p:pic>
        <p:nvPicPr>
          <p:cNvPr id="6" name="Picture 5"/>
          <p:cNvPicPr>
            <a:picLocks noChangeAspect="1"/>
          </p:cNvPicPr>
          <p:nvPr/>
        </p:nvPicPr>
        <p:blipFill>
          <a:blip r:embed="rId3"/>
          <a:stretch>
            <a:fillRect/>
          </a:stretch>
        </p:blipFill>
        <p:spPr>
          <a:xfrm>
            <a:off x="307975" y="4786341"/>
            <a:ext cx="2548349" cy="1615580"/>
          </a:xfrm>
          <a:prstGeom prst="rect">
            <a:avLst/>
          </a:prstGeom>
        </p:spPr>
      </p:pic>
      <p:pic>
        <p:nvPicPr>
          <p:cNvPr id="7" name="Picture 6"/>
          <p:cNvPicPr>
            <a:picLocks noChangeAspect="1"/>
          </p:cNvPicPr>
          <p:nvPr/>
        </p:nvPicPr>
        <p:blipFill>
          <a:blip r:embed="rId4"/>
          <a:stretch>
            <a:fillRect/>
          </a:stretch>
        </p:blipFill>
        <p:spPr>
          <a:xfrm>
            <a:off x="10579036" y="5097994"/>
            <a:ext cx="1060796" cy="1414395"/>
          </a:xfrm>
          <a:prstGeom prst="rect">
            <a:avLst/>
          </a:prstGeom>
        </p:spPr>
      </p:pic>
    </p:spTree>
    <p:extLst>
      <p:ext uri="{BB962C8B-B14F-4D97-AF65-F5344CB8AC3E}">
        <p14:creationId xmlns:p14="http://schemas.microsoft.com/office/powerpoint/2010/main" val="305810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Fight, Flight, Freeze</a:t>
            </a:r>
            <a:endParaRPr lang="en-GB" dirty="0">
              <a:solidFill>
                <a:schemeClr val="bg1"/>
              </a:solidFill>
            </a:endParaRPr>
          </a:p>
        </p:txBody>
      </p:sp>
      <p:pic>
        <p:nvPicPr>
          <p:cNvPr id="2050" name="Picture 2" descr="Fight Flight Freeze Stress Response In Ki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38" t="7626" r="4711" b="4500"/>
          <a:stretch/>
        </p:blipFill>
        <p:spPr bwMode="auto">
          <a:xfrm>
            <a:off x="3937298" y="1776749"/>
            <a:ext cx="4109421" cy="4871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80749" y="4733789"/>
            <a:ext cx="2548349" cy="1615580"/>
          </a:xfrm>
          <a:prstGeom prst="rect">
            <a:avLst/>
          </a:prstGeom>
        </p:spPr>
      </p:pic>
      <p:pic>
        <p:nvPicPr>
          <p:cNvPr id="4" name="Picture 3"/>
          <p:cNvPicPr>
            <a:picLocks noChangeAspect="1"/>
          </p:cNvPicPr>
          <p:nvPr/>
        </p:nvPicPr>
        <p:blipFill>
          <a:blip r:embed="rId4"/>
          <a:stretch>
            <a:fillRect/>
          </a:stretch>
        </p:blipFill>
        <p:spPr>
          <a:xfrm>
            <a:off x="10736691" y="5086630"/>
            <a:ext cx="1060796" cy="1414395"/>
          </a:xfrm>
          <a:prstGeom prst="rect">
            <a:avLst/>
          </a:prstGeom>
        </p:spPr>
      </p:pic>
    </p:spTree>
    <p:extLst>
      <p:ext uri="{BB962C8B-B14F-4D97-AF65-F5344CB8AC3E}">
        <p14:creationId xmlns:p14="http://schemas.microsoft.com/office/powerpoint/2010/main" val="166834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3747"/>
            <a:ext cx="10515600" cy="1325563"/>
          </a:xfrm>
          <a:solidFill>
            <a:srgbClr val="00B0F0"/>
          </a:solidFill>
        </p:spPr>
        <p:txBody>
          <a:bodyPr/>
          <a:lstStyle/>
          <a:p>
            <a:pPr algn="ctr"/>
            <a:r>
              <a:rPr lang="en-GB" b="1" dirty="0" smtClean="0">
                <a:solidFill>
                  <a:schemeClr val="bg1"/>
                </a:solidFill>
              </a:rPr>
              <a:t>LET THEM FLIP!</a:t>
            </a:r>
            <a:endParaRPr lang="en-GB" b="1" dirty="0">
              <a:solidFill>
                <a:schemeClr val="bg1"/>
              </a:solidFill>
            </a:endParaRPr>
          </a:p>
        </p:txBody>
      </p:sp>
      <p:sp>
        <p:nvSpPr>
          <p:cNvPr id="3" name="TextBox 2"/>
          <p:cNvSpPr txBox="1"/>
          <p:nvPr/>
        </p:nvSpPr>
        <p:spPr>
          <a:xfrm>
            <a:off x="945931" y="1839310"/>
            <a:ext cx="9574924" cy="646331"/>
          </a:xfrm>
          <a:prstGeom prst="rect">
            <a:avLst/>
          </a:prstGeom>
          <a:noFill/>
        </p:spPr>
        <p:txBody>
          <a:bodyPr wrap="square" rtlCol="0">
            <a:spAutoFit/>
          </a:bodyPr>
          <a:lstStyle/>
          <a:p>
            <a:endParaRPr lang="en-GB" dirty="0" smtClean="0"/>
          </a:p>
          <a:p>
            <a:endParaRPr lang="en-GB" dirty="0"/>
          </a:p>
        </p:txBody>
      </p:sp>
      <p:sp>
        <p:nvSpPr>
          <p:cNvPr id="4" name="AutoShape 2" descr="Unleash Your Inner Chimp to mak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838200" y="2079789"/>
            <a:ext cx="3462832" cy="1731416"/>
          </a:xfrm>
          <a:prstGeom prst="rect">
            <a:avLst/>
          </a:prstGeom>
        </p:spPr>
      </p:pic>
      <p:pic>
        <p:nvPicPr>
          <p:cNvPr id="6" name="Picture 5"/>
          <p:cNvPicPr>
            <a:picLocks noChangeAspect="1"/>
          </p:cNvPicPr>
          <p:nvPr/>
        </p:nvPicPr>
        <p:blipFill>
          <a:blip r:embed="rId3"/>
          <a:stretch>
            <a:fillRect/>
          </a:stretch>
        </p:blipFill>
        <p:spPr>
          <a:xfrm>
            <a:off x="8052238" y="2309593"/>
            <a:ext cx="1409700" cy="3238500"/>
          </a:xfrm>
          <a:prstGeom prst="rect">
            <a:avLst/>
          </a:prstGeom>
        </p:spPr>
      </p:pic>
      <p:pic>
        <p:nvPicPr>
          <p:cNvPr id="7" name="Picture 6"/>
          <p:cNvPicPr>
            <a:picLocks noChangeAspect="1"/>
          </p:cNvPicPr>
          <p:nvPr/>
        </p:nvPicPr>
        <p:blipFill>
          <a:blip r:embed="rId4"/>
          <a:stretch>
            <a:fillRect/>
          </a:stretch>
        </p:blipFill>
        <p:spPr>
          <a:xfrm>
            <a:off x="5145470" y="1928593"/>
            <a:ext cx="2286000" cy="2000250"/>
          </a:xfrm>
          <a:prstGeom prst="rect">
            <a:avLst/>
          </a:prstGeom>
        </p:spPr>
      </p:pic>
      <p:pic>
        <p:nvPicPr>
          <p:cNvPr id="8" name="Picture 7"/>
          <p:cNvPicPr>
            <a:picLocks noChangeAspect="1"/>
          </p:cNvPicPr>
          <p:nvPr/>
        </p:nvPicPr>
        <p:blipFill>
          <a:blip r:embed="rId5"/>
          <a:stretch>
            <a:fillRect/>
          </a:stretch>
        </p:blipFill>
        <p:spPr>
          <a:xfrm>
            <a:off x="4922264" y="4463392"/>
            <a:ext cx="2143125" cy="2143125"/>
          </a:xfrm>
          <a:prstGeom prst="rect">
            <a:avLst/>
          </a:prstGeom>
        </p:spPr>
      </p:pic>
      <p:pic>
        <p:nvPicPr>
          <p:cNvPr id="9" name="Picture 8"/>
          <p:cNvPicPr>
            <a:picLocks noChangeAspect="1"/>
          </p:cNvPicPr>
          <p:nvPr/>
        </p:nvPicPr>
        <p:blipFill>
          <a:blip r:embed="rId6"/>
          <a:stretch>
            <a:fillRect/>
          </a:stretch>
        </p:blipFill>
        <p:spPr>
          <a:xfrm>
            <a:off x="460375" y="4907400"/>
            <a:ext cx="2548349" cy="1615580"/>
          </a:xfrm>
          <a:prstGeom prst="rect">
            <a:avLst/>
          </a:prstGeom>
        </p:spPr>
      </p:pic>
      <p:pic>
        <p:nvPicPr>
          <p:cNvPr id="10" name="Picture 9"/>
          <p:cNvPicPr>
            <a:picLocks noChangeAspect="1"/>
          </p:cNvPicPr>
          <p:nvPr/>
        </p:nvPicPr>
        <p:blipFill>
          <a:blip r:embed="rId7"/>
          <a:stretch>
            <a:fillRect/>
          </a:stretch>
        </p:blipFill>
        <p:spPr>
          <a:xfrm>
            <a:off x="10448787" y="5192122"/>
            <a:ext cx="1060796" cy="1414395"/>
          </a:xfrm>
          <a:prstGeom prst="rect">
            <a:avLst/>
          </a:prstGeom>
        </p:spPr>
      </p:pic>
    </p:spTree>
    <p:extLst>
      <p:ext uri="{BB962C8B-B14F-4D97-AF65-F5344CB8AC3E}">
        <p14:creationId xmlns:p14="http://schemas.microsoft.com/office/powerpoint/2010/main" val="2346322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en-GB" dirty="0" smtClean="0">
                <a:solidFill>
                  <a:schemeClr val="bg1"/>
                </a:solidFill>
              </a:rPr>
              <a:t>LET THEM FLIP!</a:t>
            </a:r>
            <a:endParaRPr lang="en-GB"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88" t="37549" r="810" b="18159"/>
          <a:stretch/>
        </p:blipFill>
        <p:spPr>
          <a:xfrm>
            <a:off x="4235669" y="2144109"/>
            <a:ext cx="3796261" cy="3778493"/>
          </a:xfrm>
          <a:prstGeom prst="rect">
            <a:avLst/>
          </a:prstGeom>
        </p:spPr>
      </p:pic>
      <p:pic>
        <p:nvPicPr>
          <p:cNvPr id="4" name="Picture 3"/>
          <p:cNvPicPr>
            <a:picLocks noChangeAspect="1"/>
          </p:cNvPicPr>
          <p:nvPr/>
        </p:nvPicPr>
        <p:blipFill>
          <a:blip r:embed="rId3"/>
          <a:stretch>
            <a:fillRect/>
          </a:stretch>
        </p:blipFill>
        <p:spPr>
          <a:xfrm>
            <a:off x="641871" y="1690688"/>
            <a:ext cx="3301894" cy="2030304"/>
          </a:xfrm>
          <a:prstGeom prst="rect">
            <a:avLst/>
          </a:prstGeom>
        </p:spPr>
      </p:pic>
      <p:pic>
        <p:nvPicPr>
          <p:cNvPr id="5" name="Picture 4"/>
          <p:cNvPicPr>
            <a:picLocks noChangeAspect="1"/>
          </p:cNvPicPr>
          <p:nvPr/>
        </p:nvPicPr>
        <p:blipFill>
          <a:blip r:embed="rId4"/>
          <a:stretch>
            <a:fillRect/>
          </a:stretch>
        </p:blipFill>
        <p:spPr>
          <a:xfrm>
            <a:off x="733301" y="4880934"/>
            <a:ext cx="2548349" cy="1615580"/>
          </a:xfrm>
          <a:prstGeom prst="rect">
            <a:avLst/>
          </a:prstGeom>
        </p:spPr>
      </p:pic>
      <p:pic>
        <p:nvPicPr>
          <p:cNvPr id="6" name="Picture 5"/>
          <p:cNvPicPr>
            <a:picLocks noChangeAspect="1"/>
          </p:cNvPicPr>
          <p:nvPr/>
        </p:nvPicPr>
        <p:blipFill>
          <a:blip r:embed="rId5"/>
          <a:stretch>
            <a:fillRect/>
          </a:stretch>
        </p:blipFill>
        <p:spPr>
          <a:xfrm>
            <a:off x="10694651" y="5082119"/>
            <a:ext cx="1060796" cy="1414395"/>
          </a:xfrm>
          <a:prstGeom prst="rect">
            <a:avLst/>
          </a:prstGeom>
        </p:spPr>
      </p:pic>
    </p:spTree>
    <p:extLst>
      <p:ext uri="{BB962C8B-B14F-4D97-AF65-F5344CB8AC3E}">
        <p14:creationId xmlns:p14="http://schemas.microsoft.com/office/powerpoint/2010/main" val="3046735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6463</TotalTime>
  <Words>1031</Words>
  <Application>Microsoft Office PowerPoint</Application>
  <PresentationFormat>Widescreen</PresentationFormat>
  <Paragraphs>108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‘You cant teach a child to behave better by making them feel worse. When children feel better, they behave better.’  ‘Get to understand your child, it is not about fixing them, it is about teaching them to regulate their emotions and understand boundaries’ </vt:lpstr>
      <vt:lpstr>Activity</vt:lpstr>
      <vt:lpstr>Refreshment time..</vt:lpstr>
      <vt:lpstr>Why can my child be so aggressive?</vt:lpstr>
      <vt:lpstr>How we can prevent escalation before we hit the top of the cycle…</vt:lpstr>
      <vt:lpstr>Tug of war</vt:lpstr>
      <vt:lpstr>Fight, Flight, Freeze</vt:lpstr>
      <vt:lpstr>LET THEM FLIP!</vt:lpstr>
      <vt:lpstr>LET THEM FLIP!</vt:lpstr>
      <vt:lpstr>What are the number 1 mistakes when managing behaviour?</vt:lpstr>
      <vt:lpstr>How do these behaviours make us feel ?</vt:lpstr>
      <vt:lpstr>Behavioural parenting styles</vt:lpstr>
      <vt:lpstr>Your Toolkit</vt:lpstr>
      <vt:lpstr>The Plateau Recovery Stage</vt:lpstr>
      <vt:lpstr>Consequences</vt:lpstr>
      <vt:lpstr>Consequences</vt:lpstr>
      <vt:lpstr>PowerPoint Presentation</vt:lpstr>
      <vt:lpstr>Consequences</vt:lpstr>
      <vt:lpstr>Your self talk</vt:lpstr>
      <vt:lpstr>PowerPoint Presentation</vt:lpstr>
    </vt:vector>
  </TitlesOfParts>
  <Company>Drift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Bernadette Watts</dc:creator>
  <cp:lastModifiedBy>Bernadette Watts</cp:lastModifiedBy>
  <cp:revision>49</cp:revision>
  <cp:lastPrinted>2024-05-23T10:42:01Z</cp:lastPrinted>
  <dcterms:created xsi:type="dcterms:W3CDTF">2024-05-02T10:10:18Z</dcterms:created>
  <dcterms:modified xsi:type="dcterms:W3CDTF">2025-05-20T07:37:57Z</dcterms:modified>
</cp:coreProperties>
</file>