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4"/>
  </p:sldMasterIdLst>
  <p:notesMasterIdLst>
    <p:notesMasterId r:id="rId30"/>
  </p:notesMasterIdLst>
  <p:sldIdLst>
    <p:sldId id="257" r:id="rId5"/>
    <p:sldId id="259" r:id="rId6"/>
    <p:sldId id="258" r:id="rId7"/>
    <p:sldId id="256" r:id="rId8"/>
    <p:sldId id="260" r:id="rId9"/>
    <p:sldId id="316" r:id="rId10"/>
    <p:sldId id="315" r:id="rId11"/>
    <p:sldId id="312" r:id="rId12"/>
    <p:sldId id="317" r:id="rId13"/>
    <p:sldId id="291" r:id="rId14"/>
    <p:sldId id="298" r:id="rId15"/>
    <p:sldId id="261" r:id="rId16"/>
    <p:sldId id="653" r:id="rId17"/>
    <p:sldId id="262" r:id="rId18"/>
    <p:sldId id="644" r:id="rId19"/>
    <p:sldId id="645" r:id="rId20"/>
    <p:sldId id="646" r:id="rId21"/>
    <p:sldId id="647" r:id="rId22"/>
    <p:sldId id="648" r:id="rId23"/>
    <p:sldId id="649" r:id="rId24"/>
    <p:sldId id="650" r:id="rId25"/>
    <p:sldId id="652" r:id="rId26"/>
    <p:sldId id="651" r:id="rId27"/>
    <p:sldId id="654" r:id="rId28"/>
    <p:sldId id="263" r:id="rId29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B569F-F651-48BB-8822-21082B11815B}" v="26" dt="2022-10-06T19:24:50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08D75AC-23C8-43D3-B471-B40674F74A99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9BF46A5-056F-48D2-8E4E-DB233DC4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3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6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2160" y="6500873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275" y="6487840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9144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66212" y="6487839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344187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0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5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8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6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b7X2UJNW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therington.hants.sch.uk/mathematics-curriculu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Maths Parent Workshop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October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Welcome, please add your child’s name to the list so I can collect them in a moment!</a:t>
            </a:r>
          </a:p>
        </p:txBody>
      </p:sp>
    </p:spTree>
    <p:extLst>
      <p:ext uri="{BB962C8B-B14F-4D97-AF65-F5344CB8AC3E}">
        <p14:creationId xmlns:p14="http://schemas.microsoft.com/office/powerpoint/2010/main" val="78440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49DF6B-A51D-4010-84E4-B6D575BE7AB8}"/>
              </a:ext>
            </a:extLst>
          </p:cNvPr>
          <p:cNvSpPr txBox="1">
            <a:spLocks/>
          </p:cNvSpPr>
          <p:nvPr/>
        </p:nvSpPr>
        <p:spPr bwMode="auto">
          <a:xfrm>
            <a:off x="1" y="0"/>
            <a:ext cx="9144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kern="0"/>
              <a:t>1.2 Part–part–whole</a:t>
            </a:r>
            <a:r>
              <a:rPr lang="en-US" kern="0"/>
              <a:t> – Steps 4:4</a:t>
            </a:r>
            <a:endParaRPr lang="en-US" kern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 Part–part–whole</a:t>
            </a:r>
            <a:r>
              <a:rPr lang="en-US" dirty="0"/>
              <a:t> – step 4:4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02514-F75C-449E-9EAD-B92700CFE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38" y="4429973"/>
            <a:ext cx="304225" cy="3324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6537BE-5A34-452D-AD4F-AF39F78E6AEC}"/>
              </a:ext>
            </a:extLst>
          </p:cNvPr>
          <p:cNvGrpSpPr/>
          <p:nvPr/>
        </p:nvGrpSpPr>
        <p:grpSpPr>
          <a:xfrm>
            <a:off x="5502305" y="4208259"/>
            <a:ext cx="996891" cy="775915"/>
            <a:chOff x="5449805" y="4112009"/>
            <a:chExt cx="996891" cy="7759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23338E-E6F3-482A-AD91-1432E4C4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471" y="4112009"/>
              <a:ext cx="304225" cy="3324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46524D-A5AF-47FD-B92A-F2C61E7C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805" y="4555437"/>
              <a:ext cx="304225" cy="3324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B1678C-F52C-4857-BBCC-2E6B96E7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471" y="4555437"/>
              <a:ext cx="304225" cy="33248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D6FFE1-3F57-4596-993D-4B916E13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805" y="4112009"/>
              <a:ext cx="304225" cy="33248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93E68A5-5E39-462D-9948-235C46BEE01B}"/>
              </a:ext>
            </a:extLst>
          </p:cNvPr>
          <p:cNvSpPr txBox="1"/>
          <p:nvPr/>
        </p:nvSpPr>
        <p:spPr bwMode="auto">
          <a:xfrm>
            <a:off x="3746991" y="1348601"/>
            <a:ext cx="1652400" cy="1652400"/>
          </a:xfrm>
          <a:prstGeom prst="ellipse">
            <a:avLst/>
          </a:prstGeom>
          <a:solidFill>
            <a:srgbClr val="FFFFFF">
              <a:alpha val="55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3C72-42C4-4D64-9B7A-BB877FA1CC41}"/>
              </a:ext>
            </a:extLst>
          </p:cNvPr>
          <p:cNvSpPr txBox="1"/>
          <p:nvPr/>
        </p:nvSpPr>
        <p:spPr bwMode="auto">
          <a:xfrm>
            <a:off x="2318242" y="3761590"/>
            <a:ext cx="1652400" cy="1652400"/>
          </a:xfrm>
          <a:prstGeom prst="ellipse">
            <a:avLst/>
          </a:prstGeom>
          <a:solidFill>
            <a:srgbClr val="FFFFFF">
              <a:alpha val="55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9E6E3D-E675-41D0-8A71-96A1FE9545EE}"/>
              </a:ext>
            </a:extLst>
          </p:cNvPr>
          <p:cNvSpPr txBox="1"/>
          <p:nvPr/>
        </p:nvSpPr>
        <p:spPr bwMode="auto">
          <a:xfrm>
            <a:off x="5175742" y="3761590"/>
            <a:ext cx="1652400" cy="1652400"/>
          </a:xfrm>
          <a:prstGeom prst="ellipse">
            <a:avLst/>
          </a:prstGeom>
          <a:solidFill>
            <a:srgbClr val="FFFFFF">
              <a:alpha val="55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8D7D9-F202-44D0-886B-79211A386F12}"/>
              </a:ext>
            </a:extLst>
          </p:cNvPr>
          <p:cNvGrpSpPr/>
          <p:nvPr/>
        </p:nvGrpSpPr>
        <p:grpSpPr>
          <a:xfrm>
            <a:off x="2300288" y="1331928"/>
            <a:ext cx="4543425" cy="4095749"/>
            <a:chOff x="2300288" y="1331928"/>
            <a:chExt cx="4543425" cy="40957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471A899-7DB8-45FC-882B-1AA7849AB098}"/>
                </a:ext>
              </a:extLst>
            </p:cNvPr>
            <p:cNvSpPr/>
            <p:nvPr/>
          </p:nvSpPr>
          <p:spPr bwMode="auto">
            <a:xfrm>
              <a:off x="3729038" y="1331928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C20E38-967A-4AC8-BD13-E01BD85FCB11}"/>
                </a:ext>
              </a:extLst>
            </p:cNvPr>
            <p:cNvSpPr/>
            <p:nvPr/>
          </p:nvSpPr>
          <p:spPr bwMode="auto">
            <a:xfrm>
              <a:off x="23002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B6AD66-667F-4A1F-8900-5199AC9A129A}"/>
                </a:ext>
              </a:extLst>
            </p:cNvPr>
            <p:cNvSpPr/>
            <p:nvPr/>
          </p:nvSpPr>
          <p:spPr bwMode="auto">
            <a:xfrm>
              <a:off x="51577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09A853-5040-46FC-B24B-229357C55F1B}"/>
                </a:ext>
              </a:extLst>
            </p:cNvPr>
            <p:cNvCxnSpPr>
              <a:cxnSpLocks/>
              <a:stCxn id="21" idx="3"/>
            </p:cNvCxnSpPr>
            <p:nvPr/>
          </p:nvCxnSpPr>
          <p:spPr bwMode="auto">
            <a:xfrm flipH="1">
              <a:off x="3315892" y="2770955"/>
              <a:ext cx="660044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98F4F9-8827-43BA-8A48-01E50BD743BD}"/>
                </a:ext>
              </a:extLst>
            </p:cNvPr>
            <p:cNvCxnSpPr>
              <a:cxnSpLocks/>
              <a:stCxn id="21" idx="5"/>
            </p:cNvCxnSpPr>
            <p:nvPr/>
          </p:nvCxnSpPr>
          <p:spPr bwMode="auto">
            <a:xfrm>
              <a:off x="5168065" y="2770955"/>
              <a:ext cx="712396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583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9144000" cy="630000"/>
          </a:xfrm>
        </p:spPr>
        <p:txBody>
          <a:bodyPr/>
          <a:lstStyle/>
          <a:p>
            <a:r>
              <a:rPr lang="en-GB" dirty="0"/>
              <a:t>1.2 Part–part–whole</a:t>
            </a:r>
            <a:r>
              <a:rPr lang="en-US" dirty="0"/>
              <a:t> – step 4:4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B970DE-4492-46FF-915F-FE3D69FDE54C}"/>
              </a:ext>
            </a:extLst>
          </p:cNvPr>
          <p:cNvGrpSpPr/>
          <p:nvPr/>
        </p:nvGrpSpPr>
        <p:grpSpPr>
          <a:xfrm>
            <a:off x="5449805" y="4033259"/>
            <a:ext cx="1101891" cy="854665"/>
            <a:chOff x="2609813" y="4045920"/>
            <a:chExt cx="1101891" cy="854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4D21C8-4D50-4A51-ACC8-3395EC112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646" y="4045920"/>
              <a:ext cx="304225" cy="33248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F07DD4-6ACB-44DC-83B9-C128A4FF0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13" y="4568098"/>
              <a:ext cx="304225" cy="33248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6DF9AF-D62B-4C9E-B507-215BEE280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479" y="4568098"/>
              <a:ext cx="304225" cy="33248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5AA87-1C24-4E35-8118-0E052DD90D4D}"/>
              </a:ext>
            </a:extLst>
          </p:cNvPr>
          <p:cNvGrpSpPr/>
          <p:nvPr/>
        </p:nvGrpSpPr>
        <p:grpSpPr>
          <a:xfrm>
            <a:off x="2614983" y="4429973"/>
            <a:ext cx="1056535" cy="332487"/>
            <a:chOff x="5460610" y="4464166"/>
            <a:chExt cx="1056535" cy="33248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2E6C18-D2B6-4720-BF94-4A33E824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10" y="4464166"/>
              <a:ext cx="304225" cy="3324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A2A06B-10ED-44DA-B23E-DBD07B5E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20" y="4464166"/>
              <a:ext cx="304225" cy="33248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50F357-BF5F-41F4-91B6-43F5C119E966}"/>
              </a:ext>
            </a:extLst>
          </p:cNvPr>
          <p:cNvSpPr txBox="1"/>
          <p:nvPr/>
        </p:nvSpPr>
        <p:spPr bwMode="auto">
          <a:xfrm>
            <a:off x="3745800" y="1351277"/>
            <a:ext cx="1652400" cy="1652400"/>
          </a:xfrm>
          <a:prstGeom prst="ellipse">
            <a:avLst/>
          </a:prstGeom>
          <a:solidFill>
            <a:srgbClr val="FFFFFF">
              <a:alpha val="55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F6A97-9CD9-4DC7-B6B2-0C9961848A02}"/>
              </a:ext>
            </a:extLst>
          </p:cNvPr>
          <p:cNvSpPr txBox="1"/>
          <p:nvPr/>
        </p:nvSpPr>
        <p:spPr bwMode="auto">
          <a:xfrm>
            <a:off x="2317051" y="3763075"/>
            <a:ext cx="1652400" cy="1652400"/>
          </a:xfrm>
          <a:prstGeom prst="ellipse">
            <a:avLst/>
          </a:prstGeom>
          <a:solidFill>
            <a:srgbClr val="FFFFFF">
              <a:alpha val="55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E59FE0-29AC-4235-9139-ED840111D187}"/>
              </a:ext>
            </a:extLst>
          </p:cNvPr>
          <p:cNvSpPr txBox="1"/>
          <p:nvPr/>
        </p:nvSpPr>
        <p:spPr bwMode="auto">
          <a:xfrm>
            <a:off x="5174551" y="3763075"/>
            <a:ext cx="1652400" cy="1652400"/>
          </a:xfrm>
          <a:prstGeom prst="ellipse">
            <a:avLst/>
          </a:prstGeom>
          <a:solidFill>
            <a:srgbClr val="FFFFFF">
              <a:alpha val="55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F344AE-3582-4E10-8CA0-3560A865B06F}"/>
              </a:ext>
            </a:extLst>
          </p:cNvPr>
          <p:cNvGrpSpPr/>
          <p:nvPr/>
        </p:nvGrpSpPr>
        <p:grpSpPr>
          <a:xfrm>
            <a:off x="2300288" y="1331928"/>
            <a:ext cx="4543425" cy="4095749"/>
            <a:chOff x="2300288" y="1331928"/>
            <a:chExt cx="4543425" cy="409574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99EC0E0-B332-4488-9B7A-B7952207DD00}"/>
                </a:ext>
              </a:extLst>
            </p:cNvPr>
            <p:cNvSpPr/>
            <p:nvPr/>
          </p:nvSpPr>
          <p:spPr bwMode="auto">
            <a:xfrm>
              <a:off x="3729038" y="1331928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A4960A-6797-41EB-B16E-37F082E4727E}"/>
                </a:ext>
              </a:extLst>
            </p:cNvPr>
            <p:cNvSpPr/>
            <p:nvPr/>
          </p:nvSpPr>
          <p:spPr bwMode="auto">
            <a:xfrm>
              <a:off x="23002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EF8C08-38D5-45E0-BFD6-6A49DD08FD96}"/>
                </a:ext>
              </a:extLst>
            </p:cNvPr>
            <p:cNvSpPr/>
            <p:nvPr/>
          </p:nvSpPr>
          <p:spPr bwMode="auto">
            <a:xfrm>
              <a:off x="51577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7030B6-16DA-4AFC-B9CF-86E91CD94819}"/>
                </a:ext>
              </a:extLst>
            </p:cNvPr>
            <p:cNvCxnSpPr>
              <a:cxnSpLocks/>
              <a:stCxn id="26" idx="3"/>
            </p:cNvCxnSpPr>
            <p:nvPr/>
          </p:nvCxnSpPr>
          <p:spPr bwMode="auto">
            <a:xfrm flipH="1">
              <a:off x="3315892" y="2770955"/>
              <a:ext cx="660044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12EAB3-9D99-4BF4-BB37-9EAC2C46E8C3}"/>
                </a:ext>
              </a:extLst>
            </p:cNvPr>
            <p:cNvCxnSpPr>
              <a:cxnSpLocks/>
              <a:stCxn id="26" idx="5"/>
            </p:cNvCxnSpPr>
            <p:nvPr/>
          </p:nvCxnSpPr>
          <p:spPr bwMode="auto">
            <a:xfrm>
              <a:off x="5168065" y="2770955"/>
              <a:ext cx="712396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644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Tens Frames &amp;</a:t>
            </a:r>
            <a:br>
              <a:rPr lang="en-GB" dirty="0"/>
            </a:br>
            <a:r>
              <a:rPr lang="en-GB" dirty="0"/>
              <a:t>Bar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45D41-1937-07A0-0BBF-762C26403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00"/>
          <a:stretch/>
        </p:blipFill>
        <p:spPr>
          <a:xfrm>
            <a:off x="2593405" y="832757"/>
            <a:ext cx="6257310" cy="52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Tens Frames &amp;</a:t>
            </a:r>
            <a:br>
              <a:rPr lang="en-GB" dirty="0"/>
            </a:br>
            <a:r>
              <a:rPr lang="en-GB" dirty="0"/>
              <a:t>Bar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C1A1B-67F0-496A-88D9-631CF9D4C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4"/>
          <a:stretch/>
        </p:blipFill>
        <p:spPr>
          <a:xfrm>
            <a:off x="2604407" y="775606"/>
            <a:ext cx="6217916" cy="44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Maths Project</a:t>
            </a:r>
          </a:p>
        </p:txBody>
      </p:sp>
      <p:pic>
        <p:nvPicPr>
          <p:cNvPr id="3078" name="Picture 6" descr="Using an abacus-like rekenrek to help children develop confidence and  fluency with number - YouTube">
            <a:extLst>
              <a:ext uri="{FF2B5EF4-FFF2-40B4-BE49-F238E27FC236}">
                <a16:creationId xmlns:a16="http://schemas.microsoft.com/office/drawing/2014/main" id="{174E23FD-14EB-BEFF-84D0-C8F9E1D53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82" y="1535625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8AAF6-7DF4-1924-4EC0-B2A848EDE138}"/>
              </a:ext>
            </a:extLst>
          </p:cNvPr>
          <p:cNvSpPr txBox="1"/>
          <p:nvPr/>
        </p:nvSpPr>
        <p:spPr>
          <a:xfrm>
            <a:off x="3588891" y="5012516"/>
            <a:ext cx="45732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hlinkClick r:id="rId3"/>
              </a:rPr>
              <a:t>https://www.youtube.com/watch?v=gtb7X2UJNWw</a:t>
            </a:r>
            <a:endParaRPr lang="en-GB" sz="1350" dirty="0"/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81320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27245" y="33992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03992" y="2599648"/>
            <a:ext cx="744608" cy="79880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016F4-9300-4783-A0AB-4E0EF0FA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6" y="2599648"/>
            <a:ext cx="663508" cy="828603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747282-48E7-4981-AF82-C560EA89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28" y="2593253"/>
            <a:ext cx="663508" cy="828603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4F176E-1AE5-46F0-9D3A-9030782AA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6" y="2593253"/>
            <a:ext cx="663508" cy="828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785942" y="25932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67892" y="2595714"/>
            <a:ext cx="744608" cy="798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4ED1-9A90-439A-A5FE-BBB8716A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56986" y="2593254"/>
            <a:ext cx="744608" cy="7988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9D49F7-75C0-45BC-933C-F3EB6E44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0964" y="2599648"/>
            <a:ext cx="744608" cy="798806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76" y="1180245"/>
            <a:ext cx="8229600" cy="73658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What does 8 look like on the rekenrek?</a:t>
            </a:r>
            <a:br>
              <a:rPr lang="en-US" sz="2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Can you imagine 8 birds on the line?</a:t>
            </a:r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33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27245" y="33992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03992" y="2599648"/>
            <a:ext cx="744608" cy="79880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016F4-9300-4783-A0AB-4E0EF0FA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6" y="2599648"/>
            <a:ext cx="663508" cy="828603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747282-48E7-4981-AF82-C560EA89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28" y="2593253"/>
            <a:ext cx="663508" cy="828603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4F176E-1AE5-46F0-9D3A-9030782AA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6" y="2593253"/>
            <a:ext cx="663508" cy="828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785942" y="25932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67892" y="2595714"/>
            <a:ext cx="744608" cy="798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4ED1-9A90-439A-A5FE-BBB8716A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56986" y="2593254"/>
            <a:ext cx="744608" cy="7988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9D49F7-75C0-45BC-933C-F3EB6E44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0964" y="2599648"/>
            <a:ext cx="744608" cy="798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64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27245" y="33992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03992" y="2599648"/>
            <a:ext cx="744608" cy="79880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016F4-9300-4783-A0AB-4E0EF0FA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6" y="2599648"/>
            <a:ext cx="663508" cy="828603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747282-48E7-4981-AF82-C560EA89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28" y="2593253"/>
            <a:ext cx="663508" cy="828603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4F176E-1AE5-46F0-9D3A-9030782AA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6" y="2593253"/>
            <a:ext cx="663508" cy="828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785942" y="25932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67892" y="2595714"/>
            <a:ext cx="744608" cy="798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4ED1-9A90-439A-A5FE-BBB8716A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56986" y="2593254"/>
            <a:ext cx="744608" cy="7988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9D49F7-75C0-45BC-933C-F3EB6E44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0964" y="2599648"/>
            <a:ext cx="744608" cy="798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4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27245" y="33992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03992" y="2599648"/>
            <a:ext cx="744608" cy="79880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016F4-9300-4783-A0AB-4E0EF0FA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6" y="2599648"/>
            <a:ext cx="663508" cy="828603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747282-48E7-4981-AF82-C560EA89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28" y="2593253"/>
            <a:ext cx="663508" cy="828603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4F176E-1AE5-46F0-9D3A-9030782AA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6" y="2593253"/>
            <a:ext cx="663508" cy="828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785942" y="25932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67892" y="2595714"/>
            <a:ext cx="744608" cy="798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4ED1-9A90-439A-A5FE-BBB8716A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56986" y="2593254"/>
            <a:ext cx="744608" cy="7988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9D49F7-75C0-45BC-933C-F3EB6E44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0964" y="2599648"/>
            <a:ext cx="744608" cy="798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27245" y="33992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03992" y="2599648"/>
            <a:ext cx="744608" cy="79880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016F4-9300-4783-A0AB-4E0EF0FA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6" y="2599648"/>
            <a:ext cx="663508" cy="828603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747282-48E7-4981-AF82-C560EA89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28" y="2593253"/>
            <a:ext cx="663508" cy="828603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4F176E-1AE5-46F0-9D3A-9030782AA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6" y="2593253"/>
            <a:ext cx="663508" cy="828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785942" y="25932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67892" y="2595714"/>
            <a:ext cx="744608" cy="798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4ED1-9A90-439A-A5FE-BBB8716A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56986" y="2593254"/>
            <a:ext cx="744608" cy="7988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9D49F7-75C0-45BC-933C-F3EB6E44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0964" y="2599648"/>
            <a:ext cx="744608" cy="798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2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1505331"/>
            <a:ext cx="5486400" cy="1427689"/>
          </a:xfrm>
        </p:spPr>
        <p:txBody>
          <a:bodyPr/>
          <a:lstStyle/>
          <a:p>
            <a:r>
              <a:rPr lang="en-GB" dirty="0"/>
              <a:t>… is a chance to share with your child, some of the ways they learn maths at school; to enable you to support them at home.</a:t>
            </a:r>
          </a:p>
          <a:p>
            <a:endParaRPr lang="en-GB" dirty="0"/>
          </a:p>
        </p:txBody>
      </p:sp>
      <p:pic>
        <p:nvPicPr>
          <p:cNvPr id="2054" name="Picture 6" descr="The Value of Parents Helping with Homework - TeachHUB">
            <a:extLst>
              <a:ext uri="{FF2B5EF4-FFF2-40B4-BE49-F238E27FC236}">
                <a16:creationId xmlns:a16="http://schemas.microsoft.com/office/drawing/2014/main" id="{9923A23B-8F50-A922-EE02-5D27298B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83" y="3130445"/>
            <a:ext cx="3684995" cy="245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6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42485" y="28658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2066248"/>
            <a:ext cx="744608" cy="7988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20598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83132" y="2062314"/>
            <a:ext cx="744608" cy="798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4ED1-9A90-439A-A5FE-BBB8716A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72226" y="2059854"/>
            <a:ext cx="744608" cy="7988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79FF47-7277-45CF-AB89-9D15A4C66135}"/>
              </a:ext>
            </a:extLst>
          </p:cNvPr>
          <p:cNvCxnSpPr>
            <a:cxnSpLocks/>
          </p:cNvCxnSpPr>
          <p:nvPr/>
        </p:nvCxnSpPr>
        <p:spPr>
          <a:xfrm flipV="1">
            <a:off x="942485" y="4086055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6CCD8A7-A871-4A25-BB55-1C8BEA4E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3286500"/>
            <a:ext cx="744608" cy="7988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F2B072-D40C-4D55-A5BF-4461ADB1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3280105"/>
            <a:ext cx="744608" cy="7988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B0E941-4277-483A-A87B-01BB0076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83132" y="3282565"/>
            <a:ext cx="744608" cy="7988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35A571-22F8-4415-B9F5-ECA75E638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72226" y="3280105"/>
            <a:ext cx="744608" cy="798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02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42485" y="28658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2066248"/>
            <a:ext cx="744608" cy="7988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CB1705-C0F9-4B79-85B5-2E9EDCE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2059854"/>
            <a:ext cx="744608" cy="798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D826D8-E86F-473F-8816-79B29B0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83132" y="2062314"/>
            <a:ext cx="744608" cy="7988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79FF47-7277-45CF-AB89-9D15A4C66135}"/>
              </a:ext>
            </a:extLst>
          </p:cNvPr>
          <p:cNvCxnSpPr>
            <a:cxnSpLocks/>
          </p:cNvCxnSpPr>
          <p:nvPr/>
        </p:nvCxnSpPr>
        <p:spPr>
          <a:xfrm flipV="1">
            <a:off x="942485" y="4086055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6CCD8A7-A871-4A25-BB55-1C8BEA4E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3286500"/>
            <a:ext cx="744608" cy="7988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F2B072-D40C-4D55-A5BF-4461ADB1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3280105"/>
            <a:ext cx="744608" cy="7988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B0E941-4277-483A-A87B-01BB0076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83132" y="3282565"/>
            <a:ext cx="744608" cy="7988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35A571-22F8-4415-B9F5-ECA75E638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65082" y="3280105"/>
            <a:ext cx="744608" cy="798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F15D64-E40C-4DE2-9C53-65314D69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7033" y="3272962"/>
            <a:ext cx="744608" cy="7988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42485" y="28658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2066248"/>
            <a:ext cx="744608" cy="7988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79FF47-7277-45CF-AB89-9D15A4C66135}"/>
              </a:ext>
            </a:extLst>
          </p:cNvPr>
          <p:cNvCxnSpPr>
            <a:cxnSpLocks/>
          </p:cNvCxnSpPr>
          <p:nvPr/>
        </p:nvCxnSpPr>
        <p:spPr>
          <a:xfrm flipV="1">
            <a:off x="942485" y="4086055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6CCD8A7-A871-4A25-BB55-1C8BEA4E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3286500"/>
            <a:ext cx="744608" cy="7988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F2B072-D40C-4D55-A5BF-4461ADB1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3280105"/>
            <a:ext cx="744608" cy="7988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B0E941-4277-483A-A87B-01BB0076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83132" y="3282565"/>
            <a:ext cx="744608" cy="7988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35A571-22F8-4415-B9F5-ECA75E638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65082" y="3280105"/>
            <a:ext cx="744608" cy="798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F15D64-E40C-4DE2-9C53-65314D69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7033" y="3272962"/>
            <a:ext cx="744608" cy="79880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FD35A4-95A0-4284-A985-9A711E3D3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41" y="3258335"/>
            <a:ext cx="663508" cy="828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7AFD38-E904-46C8-A13F-85507A7AF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2059854"/>
            <a:ext cx="744608" cy="798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6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2CC22-FE3C-4DF7-9873-A2098DBE740C}"/>
              </a:ext>
            </a:extLst>
          </p:cNvPr>
          <p:cNvCxnSpPr>
            <a:cxnSpLocks/>
          </p:cNvCxnSpPr>
          <p:nvPr/>
        </p:nvCxnSpPr>
        <p:spPr>
          <a:xfrm flipV="1">
            <a:off x="942485" y="2865804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78960D-E669-4C1A-9374-6396E6E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2066248"/>
            <a:ext cx="744608" cy="7988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79FF47-7277-45CF-AB89-9D15A4C66135}"/>
              </a:ext>
            </a:extLst>
          </p:cNvPr>
          <p:cNvCxnSpPr>
            <a:cxnSpLocks/>
          </p:cNvCxnSpPr>
          <p:nvPr/>
        </p:nvCxnSpPr>
        <p:spPr>
          <a:xfrm flipV="1">
            <a:off x="942485" y="4086055"/>
            <a:ext cx="7415703" cy="29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6CCD8A7-A871-4A25-BB55-1C8BEA4E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119232" y="3286500"/>
            <a:ext cx="744608" cy="7988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F2B072-D40C-4D55-A5BF-4461ADB1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1801182" y="3280105"/>
            <a:ext cx="744608" cy="7988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B0E941-4277-483A-A87B-01BB0076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2483132" y="3282565"/>
            <a:ext cx="744608" cy="7988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35A571-22F8-4415-B9F5-ECA75E638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165082" y="3280105"/>
            <a:ext cx="744608" cy="798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F15D64-E40C-4DE2-9C53-65314D69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61265" b="8744"/>
          <a:stretch/>
        </p:blipFill>
        <p:spPr>
          <a:xfrm>
            <a:off x="3847033" y="3272962"/>
            <a:ext cx="744608" cy="79880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FD35A4-95A0-4284-A985-9A711E3D3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41" y="3258335"/>
            <a:ext cx="663508" cy="82860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228801-503E-4F19-A4E8-797E69F63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91" y="3250308"/>
            <a:ext cx="663508" cy="8286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0345" y="4743450"/>
            <a:ext cx="3623310" cy="3320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_____ needs _____ to make 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6681714" y="5738850"/>
            <a:ext cx="241957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lang="en-GB" sz="900" i="1" dirty="0">
              <a:solidFill>
                <a:srgbClr val="969798"/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59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7514-9E9C-CFEE-8DB8-7B4832B1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Maths App</a:t>
            </a:r>
          </a:p>
        </p:txBody>
      </p:sp>
      <p:pic>
        <p:nvPicPr>
          <p:cNvPr id="1026" name="Picture 2" descr="1-Minute Maths App - Tyndale Primary School">
            <a:extLst>
              <a:ext uri="{FF2B5EF4-FFF2-40B4-BE49-F238E27FC236}">
                <a16:creationId xmlns:a16="http://schemas.microsoft.com/office/drawing/2014/main" id="{A87AE845-682C-1693-EDA2-92726AB4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35" y="755196"/>
            <a:ext cx="5347607" cy="53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&amp;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3022092"/>
          </a:xfrm>
        </p:spPr>
        <p:txBody>
          <a:bodyPr/>
          <a:lstStyle/>
          <a:p>
            <a:r>
              <a:rPr lang="en-GB" dirty="0"/>
              <a:t>Thank you for coming, I hope this has given you some idea of how we teach maths in Year 1. </a:t>
            </a:r>
          </a:p>
          <a:p>
            <a:r>
              <a:rPr lang="en-GB" dirty="0"/>
              <a:t>If you would like any further information on how we teach maths- check out the Power Points on the website or come and ask me anytime </a:t>
            </a:r>
            <a:r>
              <a:rPr lang="en-GB" dirty="0">
                <a:sym typeface="Wingdings" panose="05000000000000000000" pitchFamily="2" charset="2"/>
              </a:rPr>
              <a:t>.</a:t>
            </a:r>
          </a:p>
          <a:p>
            <a:r>
              <a:rPr lang="en-GB" dirty="0">
                <a:sym typeface="Wingdings" panose="05000000000000000000" pitchFamily="2" charset="2"/>
              </a:rPr>
              <a:t>Turtles- time to say, “Goodbye”.</a:t>
            </a:r>
            <a:endParaRPr lang="en-GB" dirty="0"/>
          </a:p>
        </p:txBody>
      </p:sp>
      <p:pic>
        <p:nvPicPr>
          <p:cNvPr id="4098" name="Picture 2" descr="turtle #ocean #animal #green #animated #stickers By - Turtle Dribbble, HD  Png Download , Transparent Png Image - PNGitem">
            <a:extLst>
              <a:ext uri="{FF2B5EF4-FFF2-40B4-BE49-F238E27FC236}">
                <a16:creationId xmlns:a16="http://schemas.microsoft.com/office/drawing/2014/main" id="{76DDAB2B-8C06-0C20-F722-D9756507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84" y="408622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ve goodbye Images | Free Vectors, Stock Photos &amp; PSD">
            <a:extLst>
              <a:ext uri="{FF2B5EF4-FFF2-40B4-BE49-F238E27FC236}">
                <a16:creationId xmlns:a16="http://schemas.microsoft.com/office/drawing/2014/main" id="{94D77393-4CB7-11D4-A1E7-79378084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59" y="3886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96FFA1F-29D1-415E-8D90-776A5E0AD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7078B6-8941-4429-9FDB-8C032B899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83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112" y="873254"/>
            <a:ext cx="4333239" cy="1565146"/>
          </a:xfrm>
        </p:spPr>
        <p:txBody>
          <a:bodyPr anchor="b">
            <a:normAutofit/>
          </a:bodyPr>
          <a:lstStyle/>
          <a:p>
            <a:r>
              <a:rPr lang="en-GB" dirty="0"/>
              <a:t>Curriculum Information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E00425-912B-7454-BDEB-5E736E778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" r="12257" b="-5"/>
          <a:stretch/>
        </p:blipFill>
        <p:spPr>
          <a:xfrm>
            <a:off x="-8219" y="2364993"/>
            <a:ext cx="3377531" cy="219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14C86-F3EA-0529-7369-4EEC56A4D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" b="1648"/>
          <a:stretch/>
        </p:blipFill>
        <p:spPr>
          <a:xfrm>
            <a:off x="0" y="391"/>
            <a:ext cx="3380993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8F3B3-B574-D80B-3B28-9A8F6407D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3" r="9216" b="-2"/>
          <a:stretch/>
        </p:blipFill>
        <p:spPr>
          <a:xfrm>
            <a:off x="-8219" y="4663049"/>
            <a:ext cx="3380993" cy="2194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12" y="2760133"/>
            <a:ext cx="4333239" cy="3224614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For information about our maths curriculum, please refer to past Parent Workshop Power Points on the school website</a:t>
            </a:r>
          </a:p>
          <a:p>
            <a:r>
              <a:rPr lang="en-GB" dirty="0">
                <a:solidFill>
                  <a:srgbClr val="FFFFFF"/>
                </a:solidFill>
              </a:rPr>
              <a:t>Link: </a:t>
            </a:r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https://www.catherington.hants.sch.uk/mathematics-curriculum/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09C0D0-1E86-4EE3-B592-3D15600C4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663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85977"/>
              </p:ext>
            </p:extLst>
          </p:nvPr>
        </p:nvGraphicFramePr>
        <p:xfrm>
          <a:off x="408275" y="712145"/>
          <a:ext cx="8327450" cy="588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20023" imgH="5667126" progId="Acrobat.Document.DC">
                  <p:embed/>
                </p:oleObj>
              </mc:Choice>
              <mc:Fallback>
                <p:oleObj name="Acrobat Document" r:id="rId3" imgW="8020023" imgH="5667126" progId="Acrobat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275" y="712145"/>
                        <a:ext cx="8327450" cy="5884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7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Whole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940199"/>
          </a:xfrm>
        </p:spPr>
        <p:txBody>
          <a:bodyPr/>
          <a:lstStyle/>
          <a:p>
            <a:r>
              <a:rPr lang="en-GB" dirty="0"/>
              <a:t>Enable children to see the numbers involved in solving a maths question.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09E8C-0D25-CEC6-D019-3A0A1CEC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92" y="2189565"/>
            <a:ext cx="4770608" cy="38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4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 Part–part–whole</a:t>
            </a:r>
            <a:r>
              <a:rPr lang="en-US" dirty="0"/>
              <a:t> – step 4:4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79B6E3-64D0-469E-8B10-311894DD3925}"/>
              </a:ext>
            </a:extLst>
          </p:cNvPr>
          <p:cNvSpPr/>
          <p:nvPr/>
        </p:nvSpPr>
        <p:spPr bwMode="auto">
          <a:xfrm>
            <a:off x="3729038" y="1331928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85F3F4-8421-4730-8E73-1E2C16F08827}"/>
              </a:ext>
            </a:extLst>
          </p:cNvPr>
          <p:cNvSpPr/>
          <p:nvPr/>
        </p:nvSpPr>
        <p:spPr bwMode="auto">
          <a:xfrm>
            <a:off x="23002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EB9796-CB97-415D-8D08-B6884AF11FF6}"/>
              </a:ext>
            </a:extLst>
          </p:cNvPr>
          <p:cNvSpPr/>
          <p:nvPr/>
        </p:nvSpPr>
        <p:spPr bwMode="auto">
          <a:xfrm>
            <a:off x="51577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5E7564-BF23-42FA-BF35-D9ADA81EEC9D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3315892" y="2770955"/>
            <a:ext cx="660044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035EC-2C67-4469-912F-6F24248F2AA3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5168065" y="2770955"/>
            <a:ext cx="712396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D8169D6-BF00-43DD-AB65-B1B8A6E50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F2D0AC-262A-4989-8A8A-096B08220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A7630-B568-4171-9618-3CDF3FDDC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1515728"/>
            <a:ext cx="304225" cy="332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8C45F3-BFAA-4DE6-BFC0-B1D96BA08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8CF7C-9C75-45BB-8D4E-B2C9B5823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CA335B-07F4-4B9F-A508-EE90D6371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72E971-AC75-47BF-B5F8-3AECC6C5E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5D5CB-67FE-432D-B275-80FC856FF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7EE389-F6A0-4341-8B25-189AB5483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1515728"/>
            <a:ext cx="304225" cy="332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452A4D-905F-4896-A96D-B008E0F1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566 0.3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9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0434 0.339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6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5677 0.3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90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3767 0.3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2344 0.3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0434 0.33982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69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566 0.38171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2344 0.32106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160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5677 0.38171 " pathEditMode="relative" rAng="0" ptsTypes="AA">
                                      <p:cBhvr>
                                        <p:cTn id="40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90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3767 0.38148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 Part–part–whole</a:t>
            </a:r>
            <a:r>
              <a:rPr lang="en-US" dirty="0"/>
              <a:t> – step 4:4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79B6E3-64D0-469E-8B10-311894DD3925}"/>
              </a:ext>
            </a:extLst>
          </p:cNvPr>
          <p:cNvSpPr/>
          <p:nvPr/>
        </p:nvSpPr>
        <p:spPr bwMode="auto">
          <a:xfrm>
            <a:off x="3729038" y="1331928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85F3F4-8421-4730-8E73-1E2C16F08827}"/>
              </a:ext>
            </a:extLst>
          </p:cNvPr>
          <p:cNvSpPr/>
          <p:nvPr/>
        </p:nvSpPr>
        <p:spPr bwMode="auto">
          <a:xfrm>
            <a:off x="23002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EB9796-CB97-415D-8D08-B6884AF11FF6}"/>
              </a:ext>
            </a:extLst>
          </p:cNvPr>
          <p:cNvSpPr/>
          <p:nvPr/>
        </p:nvSpPr>
        <p:spPr bwMode="auto">
          <a:xfrm>
            <a:off x="51577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5E7564-BF23-42FA-BF35-D9ADA81EEC9D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3315892" y="2770955"/>
            <a:ext cx="660044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035EC-2C67-4469-912F-6F24248F2AA3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5168065" y="2770955"/>
            <a:ext cx="712396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D8169D6-BF00-43DD-AB65-B1B8A6E50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F2D0AC-262A-4989-8A8A-096B08220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A7630-B568-4171-9618-3CDF3FDDC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21" y="1515728"/>
            <a:ext cx="304225" cy="332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8C45F3-BFAA-4DE6-BFC0-B1D96BA08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8CF7C-9C75-45BB-8D4E-B2C9B5823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826994-3A56-4999-B6EC-560BA91C5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824DF5-F7C5-430D-80A8-72211C0A6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117F05-B221-4A22-B934-EA7C14189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21" y="1515728"/>
            <a:ext cx="304225" cy="332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78C814-5286-4A75-93CA-23EAB8B9F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F51D60-E485-40B4-8A8D-9EA7D0B8D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5608 0.4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7135 0.34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170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5642 0.38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1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7083 0.29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49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5677 0.3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5608 0.42361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211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7135 0.34028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1701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5642 0.38125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19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7083 0.29815 " pathEditMode="relative" rAng="0" ptsTypes="AA">
                                      <p:cBhvr>
                                        <p:cTn id="40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490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5677 0.3210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60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 Part–part–whole</a:t>
            </a:r>
            <a:r>
              <a:rPr lang="en-US" dirty="0"/>
              <a:t> – step 4:4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79B6E3-64D0-469E-8B10-311894DD3925}"/>
              </a:ext>
            </a:extLst>
          </p:cNvPr>
          <p:cNvSpPr/>
          <p:nvPr/>
        </p:nvSpPr>
        <p:spPr bwMode="auto">
          <a:xfrm>
            <a:off x="3729038" y="1331928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85F3F4-8421-4730-8E73-1E2C16F08827}"/>
              </a:ext>
            </a:extLst>
          </p:cNvPr>
          <p:cNvSpPr/>
          <p:nvPr/>
        </p:nvSpPr>
        <p:spPr bwMode="auto">
          <a:xfrm>
            <a:off x="23002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EB9796-CB97-415D-8D08-B6884AF11FF6}"/>
              </a:ext>
            </a:extLst>
          </p:cNvPr>
          <p:cNvSpPr/>
          <p:nvPr/>
        </p:nvSpPr>
        <p:spPr bwMode="auto">
          <a:xfrm>
            <a:off x="51577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5E7564-BF23-42FA-BF35-D9ADA81EEC9D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3315892" y="2770955"/>
            <a:ext cx="660044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035EC-2C67-4469-912F-6F24248F2AA3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5168065" y="2770955"/>
            <a:ext cx="712396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D8169D6-BF00-43DD-AB65-B1B8A6E50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F2D0AC-262A-4989-8A8A-096B08220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A7630-B568-4171-9618-3CDF3FDDC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1515728"/>
            <a:ext cx="304225" cy="332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8C45F3-BFAA-4DE6-BFC0-B1D96BA08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8CF7C-9C75-45BB-8D4E-B2C9B5823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C0690D-3C50-4562-B679-FD2098698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B3327B-796C-4897-8C92-B8BBD62DB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1515728"/>
            <a:ext cx="304225" cy="3324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2FE77C-7DAE-4DCD-9501-CB36AF24B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3F36A0-BC48-4C88-B8DB-D1387A28D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9D5136-A78E-4A3A-8478-5D8079A2B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5608 0.3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9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15573 0.38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19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0417 0.38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9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2309 0.27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3785 0.3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5608 0.38148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15573 0.38148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1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0417 0.38195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909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2309 0.2794 " pathEditMode="relative" rAng="0" ptsTypes="AA">
                                      <p:cBhvr>
                                        <p:cTn id="40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5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3785 0.34028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1701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 Part–part–whole</a:t>
            </a:r>
            <a:r>
              <a:rPr lang="en-US" dirty="0"/>
              <a:t> – step 4:4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79B6E3-64D0-469E-8B10-311894DD3925}"/>
              </a:ext>
            </a:extLst>
          </p:cNvPr>
          <p:cNvSpPr/>
          <p:nvPr/>
        </p:nvSpPr>
        <p:spPr bwMode="auto">
          <a:xfrm>
            <a:off x="3729038" y="1331928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85F3F4-8421-4730-8E73-1E2C16F08827}"/>
              </a:ext>
            </a:extLst>
          </p:cNvPr>
          <p:cNvSpPr/>
          <p:nvPr/>
        </p:nvSpPr>
        <p:spPr bwMode="auto">
          <a:xfrm>
            <a:off x="23002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EB9796-CB97-415D-8D08-B6884AF11FF6}"/>
              </a:ext>
            </a:extLst>
          </p:cNvPr>
          <p:cNvSpPr/>
          <p:nvPr/>
        </p:nvSpPr>
        <p:spPr bwMode="auto">
          <a:xfrm>
            <a:off x="5157788" y="3741752"/>
            <a:ext cx="1685925" cy="168592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5E7564-BF23-42FA-BF35-D9ADA81EEC9D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3315892" y="2770955"/>
            <a:ext cx="660044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035EC-2C67-4469-912F-6F24248F2AA3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5168065" y="2770955"/>
            <a:ext cx="712396" cy="993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D8169D6-BF00-43DD-AB65-B1B8A6E50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F2D0AC-262A-4989-8A8A-096B08220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A7630-B568-4171-9618-3CDF3FDDC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1515728"/>
            <a:ext cx="304225" cy="332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8C45F3-BFAA-4DE6-BFC0-B1D96BA08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8CF7C-9C75-45BB-8D4E-B2C9B5823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A5879-B104-429B-8CFB-A0A8655A9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0" y="1515728"/>
            <a:ext cx="304225" cy="332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2C977B-68B6-4347-B14F-C19FD39D0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2086098"/>
            <a:ext cx="304225" cy="332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2DDCC7-5261-4D23-909A-A96A547DC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1515728"/>
            <a:ext cx="304225" cy="3324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9C89E9-0D7B-4319-99FC-8704C3209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2" y="2086098"/>
            <a:ext cx="304225" cy="332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39C6-C704-4F6B-A5FC-28CB7A73A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2501566"/>
            <a:ext cx="304225" cy="3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0434 0.3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6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15573 0.381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19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5573 0.3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190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375 0.3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2291 0.3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5573 0.38148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1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1375 0.38148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9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15573 0.38171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1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0434 0.33982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699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2291 0.3213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1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768DA03DDA74887C6DC23E203342D" ma:contentTypeVersion="4" ma:contentTypeDescription="Create a new document." ma:contentTypeScope="" ma:versionID="b37ff160312e526b37d566965baa98ef">
  <xsd:schema xmlns:xsd="http://www.w3.org/2001/XMLSchema" xmlns:xs="http://www.w3.org/2001/XMLSchema" xmlns:p="http://schemas.microsoft.com/office/2006/metadata/properties" xmlns:ns2="76df406c-1dd1-4640-a701-562bf894b881" targetNamespace="http://schemas.microsoft.com/office/2006/metadata/properties" ma:root="true" ma:fieldsID="09b484b1f6c2cf38c2ad428c94391e54" ns2:_="">
    <xsd:import namespace="76df406c-1dd1-4640-a701-562bf894b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f406c-1dd1-4640-a701-562bf894b8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300D51-DBD1-4CC2-928F-6604911D783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6df406c-1dd1-4640-a701-562bf894b881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5FB913-5FB3-42B3-BD45-C4D4B51B2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AA737-6BD3-4744-8BB8-C769FABB1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f406c-1dd1-4640-a701-562bf894b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1588</TotalTime>
  <Words>338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Century Gothic</vt:lpstr>
      <vt:lpstr>Corbel</vt:lpstr>
      <vt:lpstr>Myriad Pro</vt:lpstr>
      <vt:lpstr>Myriad Pro Semibold</vt:lpstr>
      <vt:lpstr>Times New Roman</vt:lpstr>
      <vt:lpstr>Wingdings</vt:lpstr>
      <vt:lpstr>Wingdings 2</vt:lpstr>
      <vt:lpstr>Frame</vt:lpstr>
      <vt:lpstr>Acrobat Document</vt:lpstr>
      <vt:lpstr>Year 1 Maths Parent Workshop  7th October 2022</vt:lpstr>
      <vt:lpstr>This Morning</vt:lpstr>
      <vt:lpstr>Curriculum Information</vt:lpstr>
      <vt:lpstr>PowerPoint Presentation</vt:lpstr>
      <vt:lpstr>Part Whole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 Frames &amp; Bar Models</vt:lpstr>
      <vt:lpstr>Tens Frames &amp; Bar Models</vt:lpstr>
      <vt:lpstr>Mental Maths Project</vt:lpstr>
      <vt:lpstr>What does 8 look like on the rekenrek? Can you imagine 8 birds on the 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Maths App</vt:lpstr>
      <vt:lpstr>Thank You &amp; Feedback</vt:lpstr>
    </vt:vector>
  </TitlesOfParts>
  <Company>Drift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smannie</dc:creator>
  <cp:lastModifiedBy>smannie</cp:lastModifiedBy>
  <cp:revision>6</cp:revision>
  <cp:lastPrinted>2022-10-05T20:34:33Z</cp:lastPrinted>
  <dcterms:created xsi:type="dcterms:W3CDTF">2022-09-28T09:02:54Z</dcterms:created>
  <dcterms:modified xsi:type="dcterms:W3CDTF">2022-10-20T07:36:52Z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0x010100AD2768DA03DDA74887C6DC23E203342D</vt:lpwstr>
  </property>
</Properties>
</file>