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91" r:id="rId5"/>
    <p:sldId id="29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0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1" roundtripDataSignature="AMtx7mjZJ2uyliL5fqC5lomHWpL1Ma3A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83B8E9-5B44-444E-8253-B7B16FAE11EC}">
  <a:tblStyle styleId="{9183B8E9-5B44-444E-8253-B7B16FAE11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EEB911-9E01-432A-B7D7-E0AB447028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A810CA-FF2E-4BCA-A7BA-EB99D1FB7EE6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577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ed6e09f6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ed6e09f6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 mins Stand up if correct, sit down if wrong- audience involved</a:t>
            </a:r>
            <a:endParaRPr/>
          </a:p>
        </p:txBody>
      </p:sp>
      <p:sp>
        <p:nvSpPr>
          <p:cNvPr id="332" name="Google Shape;332;g7ed6e09f66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ed6e09f6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ed6e09f6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min Action for comma- helps support children</a:t>
            </a:r>
            <a:endParaRPr/>
          </a:p>
        </p:txBody>
      </p:sp>
      <p:sp>
        <p:nvSpPr>
          <p:cNvPr id="344" name="Google Shape;344;g7ed6e09f6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7" name="Google Shape;3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5 </a:t>
            </a:r>
            <a:r>
              <a:rPr lang="en-GB" dirty="0" err="1"/>
              <a:t>mins</a:t>
            </a:r>
            <a:r>
              <a:rPr lang="en-GB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 lot of learning happens through teacher feedback- marking and verbal (symbols).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Make sentences using whiteboards- choose correct conjunction (use parents)</a:t>
            </a:r>
            <a:endParaRPr dirty="0"/>
          </a:p>
        </p:txBody>
      </p:sp>
      <p:sp>
        <p:nvSpPr>
          <p:cNvPr id="358" name="Google Shape;35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5" name="Google Shape;3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 Teach by comparison, acting, completng tables like this, lots of talking, reading and shared writing</a:t>
            </a:r>
            <a:endParaRPr/>
          </a:p>
        </p:txBody>
      </p:sp>
      <p:sp>
        <p:nvSpPr>
          <p:cNvPr id="366" name="Google Shape;36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4" name="Google Shape;3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 Provide root words and suffixes to see which new words you can create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Mini tasks for early morning work, beginning of english lesson, during spelling session etc etc- repeat, repeat, repeat!</a:t>
            </a:r>
            <a:endParaRPr/>
          </a:p>
        </p:txBody>
      </p:sp>
      <p:sp>
        <p:nvSpPr>
          <p:cNvPr id="375" name="Google Shape;3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 Can give ch a table like this to fill in.</a:t>
            </a:r>
            <a:endParaRPr/>
          </a:p>
        </p:txBody>
      </p:sp>
      <p:sp>
        <p:nvSpPr>
          <p:cNvPr id="385" name="Google Shape;3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 Can give ch a table like this to fill in.</a:t>
            </a:r>
            <a:endParaRPr/>
          </a:p>
        </p:txBody>
      </p:sp>
      <p:sp>
        <p:nvSpPr>
          <p:cNvPr id="385" name="Google Shape;38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86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4" name="Google Shape;3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min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Saying opposite sentences with acting eg I am very happy vs I am very unhappy. etc</a:t>
            </a:r>
            <a:endParaRPr/>
          </a:p>
        </p:txBody>
      </p:sp>
      <p:sp>
        <p:nvSpPr>
          <p:cNvPr id="395" name="Google Shape;39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10-15 mins inc review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the framework says. Look at samples of year 1 and year 2 work. </a:t>
            </a:r>
            <a:endParaRPr/>
          </a:p>
        </p:txBody>
      </p:sp>
      <p:sp>
        <p:nvSpPr>
          <p:cNvPr id="403" name="Google Shape;4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mins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Short and sweet and incidental learning is best. So child feels like the expert or doesn’t feel like they are learning.</a:t>
            </a:r>
            <a:endParaRPr/>
          </a:p>
        </p:txBody>
      </p:sp>
      <p:sp>
        <p:nvSpPr>
          <p:cNvPr id="411" name="Google Shape;4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min</a:t>
            </a: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2ced6912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52ced6912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4" name="Google Shape;2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 learning happens all of teh time as it is in everything!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English lesson- variety of structures: whiteboard work, partner, independent, group, shared writing, teacher modelling, sometimes linked to topic, different stimuli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 Teach more- adjectives, adverbs, verbs, to write for the reader and for a purpose- diary entry, letter, story, recount, instructions.</a:t>
            </a:r>
            <a:endParaRPr/>
          </a:p>
        </p:txBody>
      </p:sp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 </a:t>
            </a:r>
            <a:r>
              <a:rPr lang="en-GB" dirty="0" err="1"/>
              <a:t>mins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Consolidating all of year 1 and….. BUT we still make it fun and interesting with purpose and different text types.</a:t>
            </a:r>
            <a:endParaRPr dirty="0"/>
          </a:p>
        </p:txBody>
      </p:sp>
      <p:sp>
        <p:nvSpPr>
          <p:cNvPr id="271" name="Google Shape;2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ed6e09f6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7ed6e09f6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mins Good if you can use terminology at home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games eg act out the adverb (pass the potato quickly, slowly, angrily, carefully etc along the line)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Verb- human puppet (willing parent or use Grace)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Adjective- describe the man in picture (personality and appearance)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of finding the word classes in sentences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7ed6e09f66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ed6e09f6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ed6e09f6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mins Good if you can use terminology at home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games eg act out the adverb (pass the potato quickly, slowly, angrily, carefully etc along the line)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Verb- human puppet (willing parent or use Grace)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Adjective- describe the man in picture (personality and appearance)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Task of finding the word classes in sentences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7ed6e09f66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mins Technique- think it, say it, write it for writing sentences.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vocab- proper noun, pronoun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punctuation links to sentence types</a:t>
            </a:r>
            <a:endParaRPr/>
          </a:p>
        </p:txBody>
      </p:sp>
      <p:sp>
        <p:nvSpPr>
          <p:cNvPr id="310" name="Google Shape;3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 mins Ch add correct punctuation to sentences by recognising type of sentence</a:t>
            </a: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685800" y="2693988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7200"/>
              <a:t>Writing workshop</a:t>
            </a:r>
            <a:endParaRPr sz="720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842800" y="3869675"/>
            <a:ext cx="8031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Stuart Dickenson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Lead</a:t>
            </a:r>
            <a:endParaRPr dirty="0"/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522" y="376130"/>
            <a:ext cx="2538625" cy="253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00" y="596898"/>
            <a:ext cx="2449040" cy="2190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683" y="556216"/>
            <a:ext cx="3146631" cy="200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"/>
          <p:cNvSpPr txBox="1"/>
          <p:nvPr/>
        </p:nvSpPr>
        <p:spPr>
          <a:xfrm>
            <a:off x="971550" y="109538"/>
            <a:ext cx="7200900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Punctuation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5"/>
          <p:cNvSpPr txBox="1"/>
          <p:nvPr/>
        </p:nvSpPr>
        <p:spPr>
          <a:xfrm>
            <a:off x="223225" y="3168025"/>
            <a:ext cx="8320200" cy="1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marks- when a question is asked.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help please?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have a spare pen?</a:t>
            </a:r>
            <a:endParaRPr/>
          </a:p>
        </p:txBody>
      </p:sp>
      <p:sp>
        <p:nvSpPr>
          <p:cNvPr id="314" name="Google Shape;314;p5"/>
          <p:cNvSpPr txBox="1"/>
          <p:nvPr/>
        </p:nvSpPr>
        <p:spPr>
          <a:xfrm>
            <a:off x="152400" y="4918200"/>
            <a:ext cx="6160200" cy="1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Exclamation marks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beautiful the sky is!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an exciting journey that was!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5" name="Google Shape;315;p5"/>
          <p:cNvSpPr txBox="1"/>
          <p:nvPr/>
        </p:nvSpPr>
        <p:spPr>
          <a:xfrm>
            <a:off x="152400" y="1037850"/>
            <a:ext cx="9251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Full stops- to show the end of a sentence/statement.</a:t>
            </a:r>
            <a:endParaRPr sz="28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 Letter – beginning of sentences, names, places</a:t>
            </a:r>
            <a:endParaRPr sz="2400" b="0" i="0" u="none" strike="noStrike" cap="none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 is best friends with Sam.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Kate lives in London.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5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3" y="80963"/>
            <a:ext cx="1108075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600" y="4587646"/>
            <a:ext cx="2571759" cy="191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/>
          <p:nvPr/>
        </p:nvSpPr>
        <p:spPr>
          <a:xfrm>
            <a:off x="971550" y="476250"/>
            <a:ext cx="72009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Sentence Types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215900"/>
            <a:ext cx="1757363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662075" y="1426375"/>
            <a:ext cx="57594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Exclamatory – begins with a what or a how, contains a verb and a noun, end with ! </a:t>
            </a:r>
            <a:endParaRPr sz="2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an exciting adventure that was!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handsome the prince looks!</a:t>
            </a:r>
            <a:endParaRPr/>
          </a:p>
        </p:txBody>
      </p:sp>
      <p:sp>
        <p:nvSpPr>
          <p:cNvPr id="326" name="Google Shape;326;p15"/>
          <p:cNvSpPr txBox="1"/>
          <p:nvPr/>
        </p:nvSpPr>
        <p:spPr>
          <a:xfrm>
            <a:off x="3382963" y="2930525"/>
            <a:ext cx="57610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Commands – bossy sentences, imperative verbs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Don’t eat the sweets!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Cut the shape out.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179388" y="3930650"/>
            <a:ext cx="576103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Questions – Asks something, ends in a question mark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I come too?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colour is the sky?</a:t>
            </a:r>
            <a:endParaRPr/>
          </a:p>
        </p:txBody>
      </p:sp>
      <p:sp>
        <p:nvSpPr>
          <p:cNvPr id="328" name="Google Shape;328;p15"/>
          <p:cNvSpPr txBox="1"/>
          <p:nvPr/>
        </p:nvSpPr>
        <p:spPr>
          <a:xfrm>
            <a:off x="3276600" y="5373688"/>
            <a:ext cx="5759450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Statement – gives information, ends in a full stop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bird has grey feathers.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 and Jill fell down the hill.</a:t>
            </a: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8" y="189862"/>
            <a:ext cx="1733855" cy="12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ed6e09f66_0_4"/>
          <p:cNvSpPr txBox="1"/>
          <p:nvPr/>
        </p:nvSpPr>
        <p:spPr>
          <a:xfrm>
            <a:off x="714100" y="1206350"/>
            <a:ext cx="798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for possession and contractions</a:t>
            </a:r>
            <a:endParaRPr sz="28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Dad’s socks are smelly.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I sat on my sister’s chair.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The dogs’ tails were fluffy.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I will- I’ll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2800">
                <a:latin typeface="Comic Sans MS"/>
                <a:ea typeface="Comic Sans MS"/>
                <a:cs typeface="Comic Sans MS"/>
                <a:sym typeface="Comic Sans MS"/>
              </a:rPr>
              <a:t>Would not- wouldn’t</a:t>
            </a: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Google Shape;335;g7ed6e09f66_0_4"/>
          <p:cNvSpPr txBox="1"/>
          <p:nvPr/>
        </p:nvSpPr>
        <p:spPr>
          <a:xfrm>
            <a:off x="971550" y="357438"/>
            <a:ext cx="7200900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Punctuation continued</a:t>
            </a:r>
            <a:endParaRPr/>
          </a:p>
        </p:txBody>
      </p:sp>
      <p:sp>
        <p:nvSpPr>
          <p:cNvPr id="336" name="Google Shape;336;g7ed6e09f66_0_4"/>
          <p:cNvSpPr txBox="1"/>
          <p:nvPr/>
        </p:nvSpPr>
        <p:spPr>
          <a:xfrm>
            <a:off x="527673" y="3819782"/>
            <a:ext cx="8200200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208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alibri"/>
              <a:buAutoNum type="arabicParenR"/>
            </a:pPr>
            <a:r>
              <a:rPr lang="en-GB" sz="3000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Where is Julie’s coat?</a:t>
            </a:r>
            <a:endParaRPr sz="3000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alibri"/>
              <a:buAutoNum type="arabicParenR"/>
            </a:pPr>
            <a:r>
              <a:rPr lang="en-GB" sz="3000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The girl’s are wearing blue.</a:t>
            </a:r>
            <a:endParaRPr sz="3000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alibri"/>
              <a:buAutoNum type="arabicParenR"/>
            </a:pPr>
            <a:r>
              <a:rPr lang="en-GB" sz="3000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The boy’s toy is broken.</a:t>
            </a:r>
            <a:endParaRPr sz="3000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alibri"/>
              <a:buAutoNum type="arabicParenR"/>
            </a:pPr>
            <a:r>
              <a:rPr lang="en-GB" sz="3000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The teacher’s pen was red</a:t>
            </a:r>
            <a:r>
              <a:rPr lang="en-GB" sz="3000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dirty="0" smtClean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alibri"/>
              <a:buAutoNum type="arabicParenR"/>
            </a:pPr>
            <a:r>
              <a:rPr lang="en-GB" sz="3000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Apples and pears are on special offer!</a:t>
            </a:r>
            <a:endParaRPr sz="3000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alibri"/>
              <a:buAutoNum type="arabicParenR"/>
            </a:pPr>
            <a:r>
              <a:rPr lang="en-GB" sz="3000" dirty="0" smtClean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Ladies</a:t>
            </a:r>
            <a:r>
              <a:rPr lang="en-GB" sz="3000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’ skirts on sale here.</a:t>
            </a:r>
            <a:endParaRPr sz="3000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7ed6e09f6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975" y="1769250"/>
            <a:ext cx="1304448" cy="130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7ed6e09f6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3425" y="2901900"/>
            <a:ext cx="1304448" cy="130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7ed6e09f66_0_4" descr="Image result for punctu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7982" y="150822"/>
            <a:ext cx="1693768" cy="9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2" y="150823"/>
            <a:ext cx="1563117" cy="116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ed6e09f66_0_21"/>
          <p:cNvSpPr txBox="1"/>
          <p:nvPr/>
        </p:nvSpPr>
        <p:spPr>
          <a:xfrm>
            <a:off x="531525" y="1083600"/>
            <a:ext cx="7350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Commas- to separate items in a list.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enjoy reading, singing and cycling.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-"/>
            </a:pPr>
            <a:r>
              <a:rPr lang="en-GB"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tiny, fluffy dog sniffed the flowers. </a:t>
            </a:r>
            <a:endParaRPr/>
          </a:p>
        </p:txBody>
      </p:sp>
      <p:sp>
        <p:nvSpPr>
          <p:cNvPr id="347" name="Google Shape;347;g7ed6e09f66_0_21"/>
          <p:cNvSpPr txBox="1"/>
          <p:nvPr/>
        </p:nvSpPr>
        <p:spPr>
          <a:xfrm>
            <a:off x="397575" y="0"/>
            <a:ext cx="76182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Punctuation continued</a:t>
            </a:r>
            <a:endParaRPr/>
          </a:p>
        </p:txBody>
      </p:sp>
      <p:pic>
        <p:nvPicPr>
          <p:cNvPr id="348" name="Google Shape;348;g7ed6e09f66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25" y="3238950"/>
            <a:ext cx="3562225" cy="23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7ed6e09f66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250" y="3659621"/>
            <a:ext cx="2563250" cy="170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7ed6e09f66_0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025" y="3617811"/>
            <a:ext cx="2695450" cy="179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7ed6e09f66_0_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9325" y="989525"/>
            <a:ext cx="2159426" cy="2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7ed6e09f66_0_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8698" y="2421350"/>
            <a:ext cx="928402" cy="10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7ed6e09f66_0_21" descr="Image result for punctu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6550" y="94075"/>
            <a:ext cx="928400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925" y="222299"/>
            <a:ext cx="1155279" cy="86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 txBox="1"/>
          <p:nvPr/>
        </p:nvSpPr>
        <p:spPr>
          <a:xfrm>
            <a:off x="971550" y="162275"/>
            <a:ext cx="7200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Co-ordinating and subordinating connectives.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1" name="Google Shape;3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325" y="4864650"/>
            <a:ext cx="1847599" cy="16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"/>
          <p:cNvSpPr txBox="1">
            <a:spLocks noGrp="1"/>
          </p:cNvSpPr>
          <p:nvPr>
            <p:ph type="subTitle" idx="4294967295"/>
          </p:nvPr>
        </p:nvSpPr>
        <p:spPr>
          <a:xfrm>
            <a:off x="400050" y="1501700"/>
            <a:ext cx="7772400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Co-ordinating conjunctions join two or more items of equal importance AND ARE OFTEN IN THE MIDDLE: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: The children play tennis and they go to the park.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They can climb but they can’t swim.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You can have mashed potato or you can have chips .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They got the highest score so they won the match.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Subordinating connectives (often introducing a subordinate clause that usually only makes sense next to the main clause)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We put our coats on when it rains. 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I’ll help you if you like.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Because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I’m sad because it hurt.</a:t>
            </a:r>
            <a:endParaRPr sz="2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44"/>
              </a:spcBef>
              <a:spcAft>
                <a:spcPts val="0"/>
              </a:spcAft>
              <a:buClr>
                <a:srgbClr val="888888"/>
              </a:buClr>
              <a:buSzPts val="720"/>
              <a:buNone/>
            </a:pPr>
            <a:r>
              <a:rPr lang="en-GB" sz="2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</a:t>
            </a:r>
            <a:r>
              <a:rPr lang="en-GB" sz="20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I’d like a cake that has sparkles</a:t>
            </a:r>
            <a:r>
              <a:rPr lang="en-GB" sz="1800"/>
              <a:t>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"/>
          <p:cNvSpPr txBox="1"/>
          <p:nvPr/>
        </p:nvSpPr>
        <p:spPr>
          <a:xfrm>
            <a:off x="971550" y="476250"/>
            <a:ext cx="72009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Tenses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11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215900"/>
            <a:ext cx="1757363" cy="1368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1" name="Google Shape;371;p11"/>
          <p:cNvGraphicFramePr/>
          <p:nvPr/>
        </p:nvGraphicFramePr>
        <p:xfrm>
          <a:off x="990600" y="1692275"/>
          <a:ext cx="6864400" cy="4116400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17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u="none" strike="noStrike" cap="none"/>
                        <a:t>Present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Past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Past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progressive 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Present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progressive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He jumps.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We jumped.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They were jumping.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He is jumping.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I sleep.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They slept.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She was sleeping.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He is sleeping.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She paints.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You painted.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I was painting.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They are painting.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0" y="226587"/>
            <a:ext cx="1733855" cy="12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"/>
          <p:cNvSpPr txBox="1"/>
          <p:nvPr/>
        </p:nvSpPr>
        <p:spPr>
          <a:xfrm>
            <a:off x="971550" y="476250"/>
            <a:ext cx="72009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Suffixes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12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900" y="215900"/>
            <a:ext cx="1322388" cy="1030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0" name="Google Shape;380;p12"/>
          <p:cNvGraphicFramePr/>
          <p:nvPr/>
        </p:nvGraphicFramePr>
        <p:xfrm>
          <a:off x="747713" y="1246188"/>
          <a:ext cx="7648600" cy="2652725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191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Verb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root word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-ing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-ed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-er</a:t>
                      </a:r>
                      <a:endParaRPr sz="2400"/>
                    </a:p>
                  </a:txBody>
                  <a:tcPr marL="91450" marR="91450" marT="45750" marB="45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Hunt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hunting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hunted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hunter</a:t>
                      </a:r>
                      <a:endParaRPr sz="2400"/>
                    </a:p>
                  </a:txBody>
                  <a:tcPr marL="91450" marR="91450" marT="45750" marB="457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jump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jumping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jumped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jumper</a:t>
                      </a:r>
                      <a:endParaRPr sz="2400"/>
                    </a:p>
                  </a:txBody>
                  <a:tcPr marL="91450" marR="91450" marT="45750" marB="457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sit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sitting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sat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sitter</a:t>
                      </a:r>
                      <a:endParaRPr sz="2400"/>
                    </a:p>
                  </a:txBody>
                  <a:tcPr marL="91450" marR="91450" marT="45750" marB="457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hike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hiking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hiked</a:t>
                      </a:r>
                      <a:endParaRPr sz="2400"/>
                    </a:p>
                  </a:txBody>
                  <a:tcPr marL="91450" marR="91450" marT="45750" marB="457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/>
                        <a:t>hiker</a:t>
                      </a:r>
                      <a:endParaRPr sz="2400" dirty="0"/>
                    </a:p>
                  </a:txBody>
                  <a:tcPr marL="91450" marR="91450" marT="45750" marB="457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81" name="Google Shape;381;p12"/>
          <p:cNvGraphicFramePr/>
          <p:nvPr/>
        </p:nvGraphicFramePr>
        <p:xfrm>
          <a:off x="1739900" y="3933825"/>
          <a:ext cx="5311800" cy="2806725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177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Adjective root word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-er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-est</a:t>
                      </a:r>
                      <a:endParaRPr sz="2400"/>
                    </a:p>
                  </a:txBody>
                  <a:tcPr marL="91475" marR="91475" marT="45675" marB="45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loud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louder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loudest</a:t>
                      </a:r>
                      <a:endParaRPr sz="2400"/>
                    </a:p>
                  </a:txBody>
                  <a:tcPr marL="91475" marR="91475" marT="45675" marB="45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hot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hotter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hottest</a:t>
                      </a:r>
                      <a:endParaRPr sz="2400"/>
                    </a:p>
                  </a:txBody>
                  <a:tcPr marL="91475" marR="91475" marT="45675" marB="45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happy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happier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happiest</a:t>
                      </a:r>
                      <a:endParaRPr sz="2400"/>
                    </a:p>
                  </a:txBody>
                  <a:tcPr marL="91475" marR="91475" marT="45675" marB="45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nice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nicer</a:t>
                      </a:r>
                      <a:endParaRPr sz="2400"/>
                    </a:p>
                  </a:txBody>
                  <a:tcPr marL="91475" marR="914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nicest</a:t>
                      </a:r>
                      <a:endParaRPr sz="2400"/>
                    </a:p>
                  </a:txBody>
                  <a:tcPr marL="91475" marR="91475" marT="45675" marB="456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1" y="226587"/>
            <a:ext cx="1367608" cy="101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"/>
          <p:cNvSpPr txBox="1"/>
          <p:nvPr/>
        </p:nvSpPr>
        <p:spPr>
          <a:xfrm>
            <a:off x="971550" y="476250"/>
            <a:ext cx="72009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Suffixes cont’d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3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900" y="215900"/>
            <a:ext cx="1322388" cy="1030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0" name="Google Shape;390;p13"/>
          <p:cNvGraphicFramePr/>
          <p:nvPr>
            <p:extLst>
              <p:ext uri="{D42A27DB-BD31-4B8C-83A1-F6EECF244321}">
                <p14:modId xmlns:p14="http://schemas.microsoft.com/office/powerpoint/2010/main" val="1285250619"/>
              </p:ext>
            </p:extLst>
          </p:nvPr>
        </p:nvGraphicFramePr>
        <p:xfrm>
          <a:off x="395287" y="1397000"/>
          <a:ext cx="7896225" cy="2463800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122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5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root word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-ment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-less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-ful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-ness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-ly</a:t>
                      </a: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hope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enjoy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happy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1" name="Google Shape;391;p13"/>
          <p:cNvGraphicFramePr/>
          <p:nvPr/>
        </p:nvGraphicFramePr>
        <p:xfrm>
          <a:off x="468313" y="4652963"/>
          <a:ext cx="7823200" cy="1297000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cry</a:t>
                      </a:r>
                      <a:endParaRPr sz="24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cries</a:t>
                      </a:r>
                      <a:endParaRPr sz="24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carry</a:t>
                      </a:r>
                      <a:endParaRPr sz="24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carries</a:t>
                      </a:r>
                      <a:endParaRPr sz="24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0" y="226587"/>
            <a:ext cx="1569895" cy="117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"/>
          <p:cNvSpPr txBox="1"/>
          <p:nvPr/>
        </p:nvSpPr>
        <p:spPr>
          <a:xfrm>
            <a:off x="971550" y="476250"/>
            <a:ext cx="72009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Suffixes cont’d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13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900" y="215900"/>
            <a:ext cx="1322388" cy="1030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0" name="Google Shape;390;p13"/>
          <p:cNvGraphicFramePr/>
          <p:nvPr/>
        </p:nvGraphicFramePr>
        <p:xfrm>
          <a:off x="395288" y="1397000"/>
          <a:ext cx="7813675" cy="2463800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11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9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root word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-ment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-less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-ful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-ness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-ly</a:t>
                      </a: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hope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hopeless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hopeful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enjoy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 smtClean="0"/>
                        <a:t>enjoyment</a:t>
                      </a:r>
                      <a:endParaRPr sz="2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happy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/>
                        <a:t>happiness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 dirty="0"/>
                        <a:t>happily</a:t>
                      </a:r>
                      <a:endParaRPr sz="2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1" name="Google Shape;391;p13"/>
          <p:cNvGraphicFramePr/>
          <p:nvPr/>
        </p:nvGraphicFramePr>
        <p:xfrm>
          <a:off x="468313" y="4652963"/>
          <a:ext cx="7823200" cy="1297000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391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cry</a:t>
                      </a:r>
                      <a:endParaRPr sz="24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cries</a:t>
                      </a:r>
                      <a:endParaRPr sz="24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carry</a:t>
                      </a:r>
                      <a:endParaRPr sz="24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/>
                        <a:t>carries</a:t>
                      </a:r>
                      <a:endParaRPr sz="24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0" y="226587"/>
            <a:ext cx="1569895" cy="11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"/>
          <p:cNvSpPr txBox="1"/>
          <p:nvPr/>
        </p:nvSpPr>
        <p:spPr>
          <a:xfrm>
            <a:off x="971550" y="476250"/>
            <a:ext cx="7200900" cy="76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Prefixes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4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4900" y="215900"/>
            <a:ext cx="1322388" cy="10302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0" name="Google Shape;400;p14"/>
          <p:cNvGraphicFramePr/>
          <p:nvPr/>
        </p:nvGraphicFramePr>
        <p:xfrm>
          <a:off x="1524000" y="1397000"/>
          <a:ext cx="5495925" cy="3760750"/>
        </p:xfrm>
        <a:graphic>
          <a:graphicData uri="http://schemas.openxmlformats.org/drawingml/2006/table">
            <a:tbl>
              <a:tblPr firstRow="1" bandRow="1">
                <a:noFill/>
                <a:tableStyleId>{41A810CA-FF2E-4BCA-A7BA-EB99D1FB7EE6}</a:tableStyleId>
              </a:tblPr>
              <a:tblGrid>
                <a:gridCol w="24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root word</a:t>
                      </a:r>
                      <a:endParaRPr sz="28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Un-</a:t>
                      </a:r>
                      <a:endParaRPr sz="28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Happy</a:t>
                      </a:r>
                      <a:endParaRPr sz="28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unhappy</a:t>
                      </a:r>
                      <a:endParaRPr sz="28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lock</a:t>
                      </a:r>
                      <a:endParaRPr sz="28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unlock</a:t>
                      </a:r>
                      <a:endParaRPr sz="28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fair</a:t>
                      </a:r>
                      <a:endParaRPr sz="2800"/>
                    </a:p>
                  </a:txBody>
                  <a:tcPr marL="91425" marR="914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/>
                        <a:t>unfair</a:t>
                      </a:r>
                      <a:endParaRPr sz="2800"/>
                    </a:p>
                  </a:txBody>
                  <a:tcPr marL="91425" marR="9142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76" y="214893"/>
            <a:ext cx="1733855" cy="12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2051050" y="549275"/>
            <a:ext cx="50403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 sz="7200"/>
              <a:t>Aims:</a:t>
            </a:r>
            <a:endParaRPr sz="7200"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295400" y="1833562"/>
            <a:ext cx="5823094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en-GB" sz="2800" dirty="0"/>
              <a:t> </a:t>
            </a:r>
            <a:r>
              <a:rPr lang="en-GB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</a:t>
            </a:r>
            <a:r>
              <a:rPr lang="en-GB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we </a:t>
            </a:r>
            <a:r>
              <a:rPr lang="en-GB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 your children to write</a:t>
            </a:r>
            <a:r>
              <a:rPr lang="en-GB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GB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progress look like</a:t>
            </a:r>
            <a:r>
              <a:rPr lang="en-GB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  <a:p>
            <a:pPr indent="-457200">
              <a:spcBef>
                <a:spcPts val="0"/>
              </a:spcBef>
              <a:buSzPts val="2800"/>
            </a:pPr>
            <a:r>
              <a:rPr lang="en-GB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you support your child with writing at home?</a:t>
            </a:r>
            <a:endParaRPr lang="en-GB" dirty="0"/>
          </a:p>
          <a:p>
            <a:pPr indent="-457200">
              <a:spcBef>
                <a:spcPts val="0"/>
              </a:spcBef>
              <a:buSzPts val="2800"/>
            </a:pPr>
            <a:endParaRPr lang="en-GB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57200">
              <a:spcBef>
                <a:spcPts val="0"/>
              </a:spcBef>
              <a:buSzPts val="2800"/>
            </a:pP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91" y="150813"/>
            <a:ext cx="1381125" cy="1352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90" y="5337173"/>
            <a:ext cx="1381125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625" y="5337173"/>
            <a:ext cx="1381125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76" y="150813"/>
            <a:ext cx="1381125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1"/>
          <p:cNvSpPr txBox="1">
            <a:spLocks noGrp="1"/>
          </p:cNvSpPr>
          <p:nvPr>
            <p:ph type="subTitle" idx="1"/>
          </p:nvPr>
        </p:nvSpPr>
        <p:spPr>
          <a:xfrm>
            <a:off x="275400" y="1827075"/>
            <a:ext cx="8593200" cy="49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write simple, coherent narratives about personal experiences and those of others (real or fictional) 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write about real events, recording these simply and clearly 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demarcate most sentences in their writing with capital letters and full stops, and use question marks correctly when required 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present and past tense mostly correctly and consistently 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co-ordination (e.g. or / and / but) and some subordination (e.g. when / if / that / because) to join clauses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• segment spoken words into phonemes and represent these by graphemes, spelling many of these words correctly and making phonically-plausible attempts at others 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spell many common exception words*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form capital letters and digits of the correct size, orientation and relationship to one another and to lower-case letters 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GB" sz="22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spacing between words that reflects the size of the letters.</a:t>
            </a:r>
            <a:endParaRPr sz="22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200"/>
          </a:p>
        </p:txBody>
      </p:sp>
      <p:sp>
        <p:nvSpPr>
          <p:cNvPr id="406" name="Google Shape;406;p21"/>
          <p:cNvSpPr txBox="1"/>
          <p:nvPr/>
        </p:nvSpPr>
        <p:spPr>
          <a:xfrm>
            <a:off x="313975" y="380075"/>
            <a:ext cx="84279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standard for the 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of year 2</a:t>
            </a:r>
            <a:endParaRPr sz="3959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1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0100" y="150823"/>
            <a:ext cx="1461650" cy="11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00" y="265373"/>
            <a:ext cx="1733855" cy="12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/>
          <p:nvPr/>
        </p:nvSpPr>
        <p:spPr>
          <a:xfrm>
            <a:off x="1785175" y="234884"/>
            <a:ext cx="532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how can I support my child at home?</a:t>
            </a:r>
            <a:endParaRPr/>
          </a:p>
        </p:txBody>
      </p:sp>
      <p:pic>
        <p:nvPicPr>
          <p:cNvPr id="414" name="Google Shape;414;p20" descr="http://www.cpukforum.com/forum/uploads/gallery_4487_260_5369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8" y="188913"/>
            <a:ext cx="1555750" cy="15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 descr="Image result for punctu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388" y="150813"/>
            <a:ext cx="175736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0"/>
          <p:cNvSpPr txBox="1"/>
          <p:nvPr/>
        </p:nvSpPr>
        <p:spPr>
          <a:xfrm>
            <a:off x="179388" y="4124935"/>
            <a:ext cx="20877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Spot the …. games when out with your child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418" name="Google Shape;418;p20"/>
          <p:cNvSpPr txBox="1"/>
          <p:nvPr/>
        </p:nvSpPr>
        <p:spPr>
          <a:xfrm>
            <a:off x="7118463" y="4868863"/>
            <a:ext cx="2089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adverbs when cooking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419" name="Google Shape;419;p20"/>
          <p:cNvSpPr txBox="1"/>
          <p:nvPr/>
        </p:nvSpPr>
        <p:spPr>
          <a:xfrm>
            <a:off x="4695025" y="4940525"/>
            <a:ext cx="20877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Spotting punctuation or grammar features when reading.</a:t>
            </a:r>
            <a:endParaRPr/>
          </a:p>
        </p:txBody>
      </p:sp>
      <p:sp>
        <p:nvSpPr>
          <p:cNvPr id="420" name="Google Shape;420;p20"/>
          <p:cNvSpPr txBox="1"/>
          <p:nvPr/>
        </p:nvSpPr>
        <p:spPr>
          <a:xfrm>
            <a:off x="347332" y="5515063"/>
            <a:ext cx="208915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Adjectives to describe your surroundings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421" name="Google Shape;421;p20"/>
          <p:cNvSpPr txBox="1"/>
          <p:nvPr/>
        </p:nvSpPr>
        <p:spPr>
          <a:xfrm>
            <a:off x="2470963" y="5703188"/>
            <a:ext cx="208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Guess the verb acting games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sp>
        <p:nvSpPr>
          <p:cNvPr id="422" name="Google Shape;422;p20"/>
          <p:cNvSpPr txBox="1"/>
          <p:nvPr/>
        </p:nvSpPr>
        <p:spPr>
          <a:xfrm>
            <a:off x="6272200" y="1690688"/>
            <a:ext cx="2871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you are writing/typing/texting, ask your child to help you to remember which punctuation to use or how to spell etc</a:t>
            </a:r>
            <a:r>
              <a:rPr lang="en-GB" sz="1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dirty="0"/>
          </a:p>
        </p:txBody>
      </p:sp>
      <p:sp>
        <p:nvSpPr>
          <p:cNvPr id="424" name="Google Shape;424;p20"/>
          <p:cNvSpPr txBox="1"/>
          <p:nvPr/>
        </p:nvSpPr>
        <p:spPr>
          <a:xfrm>
            <a:off x="690563" y="1844675"/>
            <a:ext cx="2089150" cy="14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Lots of opportunities for writing:</a:t>
            </a:r>
            <a:endParaRPr sz="1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-"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Post-it-notes</a:t>
            </a:r>
            <a:endParaRPr sz="1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-"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Notepad</a:t>
            </a:r>
            <a:endParaRPr sz="1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-"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whiteboard</a:t>
            </a:r>
            <a:endParaRPr sz="1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-"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Appealing pens</a:t>
            </a:r>
            <a:endParaRPr dirty="0"/>
          </a:p>
        </p:txBody>
      </p:sp>
      <p:sp>
        <p:nvSpPr>
          <p:cNvPr id="425" name="Google Shape;425;p20"/>
          <p:cNvSpPr txBox="1"/>
          <p:nvPr/>
        </p:nvSpPr>
        <p:spPr>
          <a:xfrm>
            <a:off x="6091238" y="3562651"/>
            <a:ext cx="2735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 your child to correct your writing for you (made up writing).</a:t>
            </a:r>
            <a:endParaRPr dirty="0"/>
          </a:p>
        </p:txBody>
      </p:sp>
      <p:sp>
        <p:nvSpPr>
          <p:cNvPr id="426" name="Google Shape;426;p20"/>
          <p:cNvSpPr txBox="1"/>
          <p:nvPr/>
        </p:nvSpPr>
        <p:spPr>
          <a:xfrm>
            <a:off x="3076227" y="1619163"/>
            <a:ext cx="2964872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GB" sz="1800" dirty="0" smtClean="0">
                <a:solidFill>
                  <a:srgbClr val="1D497D"/>
                </a:solidFill>
                <a:latin typeface="Comic Sans MS"/>
                <a:sym typeface="Comic Sans MS"/>
              </a:rPr>
              <a:t>Use any opportunity to write for a purpose – Shopping list, birthday card etc.</a:t>
            </a:r>
            <a:endParaRPr sz="1800" dirty="0"/>
          </a:p>
        </p:txBody>
      </p:sp>
      <p:sp>
        <p:nvSpPr>
          <p:cNvPr id="427" name="Google Shape;427;p20"/>
          <p:cNvSpPr txBox="1"/>
          <p:nvPr/>
        </p:nvSpPr>
        <p:spPr>
          <a:xfrm>
            <a:off x="6782726" y="5770700"/>
            <a:ext cx="227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Orally telling stories/sentences</a:t>
            </a:r>
            <a:r>
              <a:rPr lang="en-GB"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142" y="2758459"/>
            <a:ext cx="210502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2ced69125_0_1"/>
          <p:cNvSpPr txBox="1">
            <a:spLocks noGrp="1"/>
          </p:cNvSpPr>
          <p:nvPr>
            <p:ph type="ctrTitle"/>
          </p:nvPr>
        </p:nvSpPr>
        <p:spPr>
          <a:xfrm>
            <a:off x="815250" y="387763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7200" dirty="0"/>
              <a:t>Thank you for coming!</a:t>
            </a:r>
            <a:endParaRPr sz="7200" dirty="0"/>
          </a:p>
        </p:txBody>
      </p:sp>
      <p:sp>
        <p:nvSpPr>
          <p:cNvPr id="433" name="Google Shape;433;g52ced69125_0_1"/>
          <p:cNvSpPr txBox="1">
            <a:spLocks noGrp="1"/>
          </p:cNvSpPr>
          <p:nvPr>
            <p:ph type="subTitle" idx="1"/>
          </p:nvPr>
        </p:nvSpPr>
        <p:spPr>
          <a:xfrm>
            <a:off x="685800" y="5009950"/>
            <a:ext cx="8031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GB" sz="60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questions?</a:t>
            </a:r>
            <a:endParaRPr sz="6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46" y="2161871"/>
            <a:ext cx="4017818" cy="291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title"/>
          </p:nvPr>
        </p:nvSpPr>
        <p:spPr>
          <a:xfrm>
            <a:off x="1811338" y="277800"/>
            <a:ext cx="7034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dirty="0"/>
              <a:t>How is writing taught in KS1?</a:t>
            </a:r>
            <a:endParaRPr b="1" dirty="0"/>
          </a:p>
        </p:txBody>
      </p:sp>
      <p:pic>
        <p:nvPicPr>
          <p:cNvPr id="249" name="Google Shape;24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4967" y="2831379"/>
            <a:ext cx="1738312" cy="17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"/>
          <p:cNvSpPr txBox="1"/>
          <p:nvPr/>
        </p:nvSpPr>
        <p:spPr>
          <a:xfrm>
            <a:off x="3402841" y="5480538"/>
            <a:ext cx="36450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Cross-Curricular – through topic</a:t>
            </a:r>
            <a:endParaRPr dirty="0"/>
          </a:p>
        </p:txBody>
      </p:sp>
      <p:sp>
        <p:nvSpPr>
          <p:cNvPr id="251" name="Google Shape;251;p4"/>
          <p:cNvSpPr txBox="1"/>
          <p:nvPr/>
        </p:nvSpPr>
        <p:spPr>
          <a:xfrm>
            <a:off x="350163" y="5327013"/>
            <a:ext cx="2736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Handwriting – 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daily </a:t>
            </a:r>
            <a:endParaRPr dirty="0"/>
          </a:p>
        </p:txBody>
      </p:sp>
      <p:sp>
        <p:nvSpPr>
          <p:cNvPr id="253" name="Google Shape;253;p4"/>
          <p:cNvSpPr txBox="1"/>
          <p:nvPr/>
        </p:nvSpPr>
        <p:spPr>
          <a:xfrm>
            <a:off x="46887" y="2724195"/>
            <a:ext cx="363842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Little </a:t>
            </a:r>
            <a:r>
              <a:rPr lang="en-GB" sz="2800" dirty="0" err="1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Wandle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Phonics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(Year 1 and 2) and 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Spelling 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(Year 2)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(25/30 </a:t>
            </a:r>
            <a:r>
              <a:rPr lang="en-GB" sz="2800" dirty="0" err="1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mins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daily)</a:t>
            </a:r>
            <a:endParaRPr dirty="0"/>
          </a:p>
        </p:txBody>
      </p:sp>
      <p:sp>
        <p:nvSpPr>
          <p:cNvPr id="254" name="Google Shape;254;p4"/>
          <p:cNvSpPr txBox="1"/>
          <p:nvPr/>
        </p:nvSpPr>
        <p:spPr>
          <a:xfrm>
            <a:off x="6407100" y="4335171"/>
            <a:ext cx="27369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nterventions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5" name="Google Shape;255;p4"/>
          <p:cNvSpPr txBox="1"/>
          <p:nvPr/>
        </p:nvSpPr>
        <p:spPr>
          <a:xfrm>
            <a:off x="5522938" y="2686788"/>
            <a:ext cx="33225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 journeys – using rich text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(40-50 </a:t>
            </a:r>
            <a:r>
              <a:rPr lang="en-GB" sz="2800" dirty="0" err="1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mins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daily)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6" name="Google Shape;256;p4"/>
          <p:cNvSpPr txBox="1"/>
          <p:nvPr/>
        </p:nvSpPr>
        <p:spPr>
          <a:xfrm>
            <a:off x="2216900" y="1181100"/>
            <a:ext cx="54627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Inviting authors, poets, illustrators, playwrights etc. into school</a:t>
            </a:r>
            <a:endParaRPr/>
          </a:p>
        </p:txBody>
      </p:sp>
      <p:pic>
        <p:nvPicPr>
          <p:cNvPr id="258" name="Google Shape;258;p4" descr="Image result for punctu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3300" y="1045747"/>
            <a:ext cx="1242150" cy="96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3" y="275432"/>
            <a:ext cx="210502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p4"/>
          <p:cNvSpPr txBox="1">
            <a:spLocks/>
          </p:cNvSpPr>
          <p:nvPr/>
        </p:nvSpPr>
        <p:spPr>
          <a:xfrm>
            <a:off x="1007775" y="139254"/>
            <a:ext cx="7034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dirty="0" smtClean="0"/>
              <a:t>How is writing taught in KS1?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7" y="759245"/>
            <a:ext cx="2787725" cy="3771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298" y="3173558"/>
            <a:ext cx="2942012" cy="3545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023" y="939354"/>
            <a:ext cx="2559004" cy="3480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555" y="3206384"/>
            <a:ext cx="2589792" cy="3480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0420" y="6274247"/>
            <a:ext cx="5811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Spelling with confidence – Best bet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783474"/>
            <a:ext cx="6854548" cy="4813763"/>
          </a:xfrm>
          <a:prstGeom prst="rect">
            <a:avLst/>
          </a:prstGeom>
        </p:spPr>
      </p:pic>
      <p:sp>
        <p:nvSpPr>
          <p:cNvPr id="3" name="Google Shape;247;p4"/>
          <p:cNvSpPr txBox="1">
            <a:spLocks/>
          </p:cNvSpPr>
          <p:nvPr/>
        </p:nvSpPr>
        <p:spPr>
          <a:xfrm>
            <a:off x="1007775" y="139254"/>
            <a:ext cx="7034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959"/>
              <a:buFont typeface="Calibri"/>
              <a:buNone/>
            </a:pPr>
            <a:r>
              <a:rPr lang="en-GB" sz="3959" b="1" smtClean="0"/>
              <a:t>How is writing taught in KS1?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3962400"/>
            <a:ext cx="4534818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959" b="1" dirty="0"/>
              <a:t>What we teach in </a:t>
            </a:r>
            <a:r>
              <a:rPr lang="en-GB" sz="3959" b="1" dirty="0" smtClean="0"/>
              <a:t>Year </a:t>
            </a:r>
            <a:r>
              <a:rPr lang="en-GB" sz="3959" b="1" dirty="0"/>
              <a:t>1?</a:t>
            </a:r>
            <a:endParaRPr dirty="0"/>
          </a:p>
        </p:txBody>
      </p:sp>
      <p:sp>
        <p:nvSpPr>
          <p:cNvPr id="264" name="Google Shape;26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Spelling using 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phonemes/digraphs/</a:t>
            </a:r>
            <a:r>
              <a:rPr lang="en-GB" sz="2800" dirty="0" err="1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trigraphs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finger spaces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 letters and full stops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Capital letters for names and ‘I’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 marks and exclamation marks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joining using ‘and’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sequencing sentences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plural nouns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prefix ‘un’  </a:t>
            </a:r>
            <a:endParaRPr dirty="0"/>
          </a:p>
        </p:txBody>
      </p:sp>
      <p:pic>
        <p:nvPicPr>
          <p:cNvPr id="266" name="Google Shape;26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175" y="2934296"/>
            <a:ext cx="628302" cy="120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" descr="Image result for punctu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9513" y="255588"/>
            <a:ext cx="175736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285" y="4228665"/>
            <a:ext cx="2572192" cy="2344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25" y="116105"/>
            <a:ext cx="1477410" cy="148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959" b="1"/>
              <a:t>What we teach in year 2</a:t>
            </a:r>
            <a:endParaRPr sz="3959" b="1"/>
          </a:p>
        </p:txBody>
      </p:sp>
      <p:sp>
        <p:nvSpPr>
          <p:cNvPr id="274" name="Google Shape;27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commas for list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subordination, coordination,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expanded noun phrases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apostrophes for contractions and possession,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types: statement, question, exclamation, command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compound words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suffixes- ness –</a:t>
            </a:r>
            <a:r>
              <a:rPr lang="en-GB" sz="2800" dirty="0" err="1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er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, -</a:t>
            </a:r>
            <a:r>
              <a:rPr lang="en-GB" sz="2800" dirty="0" err="1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ful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, -less –</a:t>
            </a:r>
            <a:r>
              <a:rPr lang="en-GB" sz="2800" dirty="0" err="1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, -</a:t>
            </a:r>
            <a:r>
              <a:rPr lang="en-GB" sz="2800" dirty="0" err="1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ly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present/past, progressive form of verbs, </a:t>
            </a:r>
            <a:endParaRPr dirty="0"/>
          </a:p>
        </p:txBody>
      </p:sp>
      <p:pic>
        <p:nvPicPr>
          <p:cNvPr id="275" name="Google Shape;2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1575" y="1802300"/>
            <a:ext cx="857247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7" descr="Image result for punctu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538" y="255588"/>
            <a:ext cx="1757362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00" y="0"/>
            <a:ext cx="1592246" cy="1599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043" y="3369683"/>
            <a:ext cx="1698807" cy="1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ed6e09f66_0_11"/>
          <p:cNvSpPr txBox="1"/>
          <p:nvPr/>
        </p:nvSpPr>
        <p:spPr>
          <a:xfrm>
            <a:off x="1123725" y="677525"/>
            <a:ext cx="65439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classes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7ed6e09f66_0_11"/>
          <p:cNvSpPr txBox="1"/>
          <p:nvPr/>
        </p:nvSpPr>
        <p:spPr>
          <a:xfrm>
            <a:off x="179388" y="1728801"/>
            <a:ext cx="67092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 smtClean="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Noun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Verb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Adjective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 smtClean="0">
                <a:solidFill>
                  <a:srgbClr val="1D497D"/>
                </a:solidFill>
                <a:highlight>
                  <a:srgbClr val="A4C2F4"/>
                </a:highlight>
                <a:latin typeface="Comic Sans MS"/>
                <a:ea typeface="Comic Sans MS"/>
                <a:cs typeface="Comic Sans MS"/>
                <a:sym typeface="Comic Sans MS"/>
              </a:rPr>
              <a:t>Adverb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7ed6e09f66_0_11"/>
          <p:cNvSpPr txBox="1"/>
          <p:nvPr/>
        </p:nvSpPr>
        <p:spPr>
          <a:xfrm>
            <a:off x="977700" y="3999175"/>
            <a:ext cx="7188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 nouns, verbs and adjectives in the sentences:</a:t>
            </a:r>
            <a:endParaRPr sz="24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Jack tiptoed nervously through the narrow hallway.</a:t>
            </a:r>
            <a:endParaRPr sz="24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cute baby giggled loudly as the dog wagged its fluffy tail.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7ed6e09f66_0_11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8" y="150813"/>
            <a:ext cx="175736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35138" y="1764393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person, place or thing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138" y="2180631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doing word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831" y="2640491"/>
            <a:ext cx="6752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describing word (describes the noun)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4220" y="3058785"/>
            <a:ext cx="62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Describes how the “doing” was done.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0" y="226587"/>
            <a:ext cx="1733855" cy="12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ed6e09f66_0_50"/>
          <p:cNvSpPr txBox="1"/>
          <p:nvPr/>
        </p:nvSpPr>
        <p:spPr>
          <a:xfrm>
            <a:off x="1123725" y="677525"/>
            <a:ext cx="65439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classes</a:t>
            </a:r>
            <a:endParaRPr/>
          </a:p>
        </p:txBody>
      </p:sp>
      <p:sp>
        <p:nvSpPr>
          <p:cNvPr id="294" name="Google Shape;294;g7ed6e09f66_0_50"/>
          <p:cNvSpPr txBox="1"/>
          <p:nvPr/>
        </p:nvSpPr>
        <p:spPr>
          <a:xfrm>
            <a:off x="285370" y="1728801"/>
            <a:ext cx="6709200" cy="1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Noun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Verb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>
                <a:solidFill>
                  <a:srgbClr val="1D497D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Adjective</a:t>
            </a:r>
            <a:r>
              <a:rPr lang="en-GB" sz="2800" dirty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endParaRPr sz="2800" dirty="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 sz="2800" dirty="0" smtClean="0">
                <a:solidFill>
                  <a:srgbClr val="1D497D"/>
                </a:solidFill>
                <a:highlight>
                  <a:srgbClr val="A4C2F4"/>
                </a:highlight>
                <a:latin typeface="Comic Sans MS"/>
                <a:ea typeface="Comic Sans MS"/>
                <a:cs typeface="Comic Sans MS"/>
                <a:sym typeface="Comic Sans MS"/>
              </a:rPr>
              <a:t>Adverb</a:t>
            </a:r>
            <a:r>
              <a:rPr lang="en-GB" sz="2800" dirty="0" smtClean="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g7ed6e09f66_0_50"/>
          <p:cNvSpPr txBox="1"/>
          <p:nvPr/>
        </p:nvSpPr>
        <p:spPr>
          <a:xfrm>
            <a:off x="977700" y="3999175"/>
            <a:ext cx="71886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 nouns, verbs and adjectives in the sentences:</a:t>
            </a:r>
            <a:endParaRPr sz="24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Jack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tiptoed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A4C2F4"/>
                </a:highlight>
                <a:latin typeface="Comic Sans MS"/>
                <a:ea typeface="Comic Sans MS"/>
                <a:cs typeface="Comic Sans MS"/>
                <a:sym typeface="Comic Sans MS"/>
              </a:rPr>
              <a:t>nervously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through the </a:t>
            </a:r>
            <a:r>
              <a:rPr lang="en-GB" sz="2400">
                <a:solidFill>
                  <a:srgbClr val="1D497D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narrow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hallway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400">
              <a:solidFill>
                <a:srgbClr val="1D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sz="2400">
                <a:solidFill>
                  <a:srgbClr val="1D497D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cute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baby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giggled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A4C2F4"/>
                </a:highlight>
                <a:latin typeface="Comic Sans MS"/>
                <a:ea typeface="Comic Sans MS"/>
                <a:cs typeface="Comic Sans MS"/>
                <a:sym typeface="Comic Sans MS"/>
              </a:rPr>
              <a:t>loudly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as the </a:t>
            </a:r>
            <a:r>
              <a:rPr lang="en-GB" sz="240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dog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wagged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its </a:t>
            </a:r>
            <a:r>
              <a:rPr lang="en-GB" sz="2400">
                <a:solidFill>
                  <a:srgbClr val="1D497D"/>
                </a:solidFill>
                <a:highlight>
                  <a:srgbClr val="00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fluffy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400">
                <a:solidFill>
                  <a:srgbClr val="1D497D"/>
                </a:solidFill>
                <a:highlight>
                  <a:srgbClr val="FF0000"/>
                </a:highlight>
                <a:latin typeface="Comic Sans MS"/>
                <a:ea typeface="Comic Sans MS"/>
                <a:cs typeface="Comic Sans MS"/>
                <a:sym typeface="Comic Sans MS"/>
              </a:rPr>
              <a:t>tail</a:t>
            </a:r>
            <a:r>
              <a:rPr lang="en-GB" sz="2400">
                <a:solidFill>
                  <a:srgbClr val="1D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7ed6e09f66_0_50" descr="Image result for punctu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8" y="150813"/>
            <a:ext cx="1757362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66483" y="1776773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person, place or thing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138" y="2217400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doing word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831" y="2640491"/>
            <a:ext cx="6752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describing word (describes the noun)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4220" y="3058785"/>
            <a:ext cx="6253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Describes how the “doing” was done.</a:t>
            </a: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40" y="226587"/>
            <a:ext cx="1733855" cy="1292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1641</Words>
  <Application>Microsoft Office PowerPoint</Application>
  <PresentationFormat>On-screen Show (4:3)</PresentationFormat>
  <Paragraphs>296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Writing workshop</vt:lpstr>
      <vt:lpstr>Aims:</vt:lpstr>
      <vt:lpstr>How is writing taught in KS1?</vt:lpstr>
      <vt:lpstr>PowerPoint Presentation</vt:lpstr>
      <vt:lpstr>PowerPoint Presentation</vt:lpstr>
      <vt:lpstr>What we teach in Year 1?</vt:lpstr>
      <vt:lpstr>What we teach in year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workshop</dc:title>
  <dc:creator>Randall, Katy</dc:creator>
  <cp:lastModifiedBy>Stuart Dickenson</cp:lastModifiedBy>
  <cp:revision>10</cp:revision>
  <dcterms:created xsi:type="dcterms:W3CDTF">2020-02-25T11:13:20Z</dcterms:created>
  <dcterms:modified xsi:type="dcterms:W3CDTF">2024-04-24T13:06:14Z</dcterms:modified>
</cp:coreProperties>
</file>